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6"/>
  </p:notesMasterIdLst>
  <p:sldIdLst>
    <p:sldId id="256" r:id="rId2"/>
    <p:sldId id="332" r:id="rId3"/>
    <p:sldId id="401" r:id="rId4"/>
    <p:sldId id="258" r:id="rId5"/>
    <p:sldId id="259" r:id="rId6"/>
    <p:sldId id="327" r:id="rId7"/>
    <p:sldId id="329" r:id="rId8"/>
    <p:sldId id="262" r:id="rId9"/>
    <p:sldId id="325" r:id="rId10"/>
    <p:sldId id="265" r:id="rId11"/>
    <p:sldId id="266" r:id="rId12"/>
    <p:sldId id="267" r:id="rId13"/>
    <p:sldId id="328" r:id="rId14"/>
    <p:sldId id="269" r:id="rId15"/>
    <p:sldId id="330" r:id="rId16"/>
    <p:sldId id="334" r:id="rId17"/>
    <p:sldId id="331" r:id="rId18"/>
    <p:sldId id="271" r:id="rId19"/>
    <p:sldId id="272" r:id="rId20"/>
    <p:sldId id="333" r:id="rId21"/>
    <p:sldId id="335" r:id="rId22"/>
    <p:sldId id="336" r:id="rId23"/>
    <p:sldId id="274" r:id="rId24"/>
    <p:sldId id="275" r:id="rId25"/>
    <p:sldId id="276" r:id="rId26"/>
    <p:sldId id="277" r:id="rId27"/>
    <p:sldId id="279" r:id="rId28"/>
    <p:sldId id="280" r:id="rId29"/>
    <p:sldId id="337" r:id="rId30"/>
    <p:sldId id="338" r:id="rId31"/>
    <p:sldId id="361" r:id="rId32"/>
    <p:sldId id="339" r:id="rId33"/>
    <p:sldId id="340" r:id="rId34"/>
    <p:sldId id="377" r:id="rId35"/>
    <p:sldId id="341" r:id="rId36"/>
    <p:sldId id="342" r:id="rId37"/>
    <p:sldId id="343" r:id="rId38"/>
    <p:sldId id="350" r:id="rId39"/>
    <p:sldId id="344" r:id="rId40"/>
    <p:sldId id="345" r:id="rId41"/>
    <p:sldId id="346" r:id="rId42"/>
    <p:sldId id="347" r:id="rId43"/>
    <p:sldId id="348" r:id="rId44"/>
    <p:sldId id="349" r:id="rId45"/>
    <p:sldId id="351" r:id="rId46"/>
    <p:sldId id="352" r:id="rId47"/>
    <p:sldId id="353" r:id="rId48"/>
    <p:sldId id="354" r:id="rId49"/>
    <p:sldId id="355" r:id="rId50"/>
    <p:sldId id="356" r:id="rId51"/>
    <p:sldId id="357" r:id="rId52"/>
    <p:sldId id="286" r:id="rId53"/>
    <p:sldId id="358" r:id="rId54"/>
    <p:sldId id="359" r:id="rId55"/>
    <p:sldId id="360" r:id="rId56"/>
    <p:sldId id="362" r:id="rId57"/>
    <p:sldId id="363" r:id="rId58"/>
    <p:sldId id="364" r:id="rId59"/>
    <p:sldId id="365" r:id="rId60"/>
    <p:sldId id="366" r:id="rId61"/>
    <p:sldId id="282" r:id="rId62"/>
    <p:sldId id="283" r:id="rId63"/>
    <p:sldId id="288" r:id="rId64"/>
    <p:sldId id="368" r:id="rId65"/>
    <p:sldId id="415" r:id="rId66"/>
    <p:sldId id="416" r:id="rId67"/>
    <p:sldId id="369" r:id="rId68"/>
    <p:sldId id="413" r:id="rId69"/>
    <p:sldId id="290" r:id="rId70"/>
    <p:sldId id="371" r:id="rId71"/>
    <p:sldId id="372" r:id="rId72"/>
    <p:sldId id="373" r:id="rId73"/>
    <p:sldId id="374" r:id="rId74"/>
    <p:sldId id="376" r:id="rId75"/>
    <p:sldId id="382" r:id="rId76"/>
    <p:sldId id="375" r:id="rId77"/>
    <p:sldId id="378" r:id="rId78"/>
    <p:sldId id="370" r:id="rId79"/>
    <p:sldId id="379" r:id="rId80"/>
    <p:sldId id="292" r:id="rId81"/>
    <p:sldId id="293" r:id="rId82"/>
    <p:sldId id="294" r:id="rId83"/>
    <p:sldId id="295" r:id="rId84"/>
    <p:sldId id="297" r:id="rId85"/>
    <p:sldId id="384" r:id="rId86"/>
    <p:sldId id="383" r:id="rId87"/>
    <p:sldId id="301" r:id="rId88"/>
    <p:sldId id="303" r:id="rId89"/>
    <p:sldId id="385" r:id="rId90"/>
    <p:sldId id="387" r:id="rId91"/>
    <p:sldId id="404" r:id="rId92"/>
    <p:sldId id="388" r:id="rId93"/>
    <p:sldId id="281" r:id="rId94"/>
    <p:sldId id="389" r:id="rId95"/>
    <p:sldId id="386" r:id="rId96"/>
    <p:sldId id="405" r:id="rId97"/>
    <p:sldId id="305" r:id="rId98"/>
    <p:sldId id="306" r:id="rId99"/>
    <p:sldId id="307" r:id="rId100"/>
    <p:sldId id="310" r:id="rId101"/>
    <p:sldId id="391" r:id="rId102"/>
    <p:sldId id="392" r:id="rId103"/>
    <p:sldId id="311" r:id="rId104"/>
    <p:sldId id="312" r:id="rId105"/>
    <p:sldId id="393" r:id="rId106"/>
    <p:sldId id="394" r:id="rId107"/>
    <p:sldId id="395" r:id="rId108"/>
    <p:sldId id="396" r:id="rId109"/>
    <p:sldId id="397" r:id="rId110"/>
    <p:sldId id="398" r:id="rId111"/>
    <p:sldId id="406" r:id="rId112"/>
    <p:sldId id="399" r:id="rId113"/>
    <p:sldId id="407" r:id="rId114"/>
    <p:sldId id="313" r:id="rId115"/>
    <p:sldId id="316" r:id="rId116"/>
    <p:sldId id="408" r:id="rId117"/>
    <p:sldId id="409" r:id="rId118"/>
    <p:sldId id="402" r:id="rId119"/>
    <p:sldId id="410" r:id="rId120"/>
    <p:sldId id="411" r:id="rId121"/>
    <p:sldId id="412" r:id="rId122"/>
    <p:sldId id="403" r:id="rId123"/>
    <p:sldId id="380" r:id="rId124"/>
    <p:sldId id="417" r:id="rId1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42"/>
    <p:restoredTop sz="75566"/>
  </p:normalViewPr>
  <p:slideViewPr>
    <p:cSldViewPr snapToGrid="0" snapToObjects="1">
      <p:cViewPr varScale="1">
        <p:scale>
          <a:sx n="68" d="100"/>
          <a:sy n="68" d="100"/>
        </p:scale>
        <p:origin x="22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github.com/stephenturner/oneliners/blob/master/README.md"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github.com/stephenturner/oneliners/blob/master/README.md"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main.g2.bx.psu.edu/datasets/0cd1292258e9a9be/display?to_ext=fastqsanger" TargetMode="External"/><Relationship Id="rId2" Type="http://schemas.openxmlformats.org/officeDocument/2006/relationships/slide" Target="../slides/slide122.xml"/><Relationship Id="rId1" Type="http://schemas.openxmlformats.org/officeDocument/2006/relationships/notesMaster" Target="../notesMasters/notesMaster1.xml"/><Relationship Id="rId4" Type="http://schemas.openxmlformats.org/officeDocument/2006/relationships/hyperlink" Target="http://gettinggeneticsdone.blogspot.com/2011/11/guide-to-rna-seq-analysis-in-galaxy.html"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osxdaily.com/2012/02/21/add-color-to-the-terminal-in-mac-os-x/"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cripting_language" TargetMode="External"/><Relationship Id="rId13" Type="http://schemas.openxmlformats.org/officeDocument/2006/relationships/hyperlink" Target="https://en.wikipedia.org/wiki/Wildcard_character" TargetMode="External"/><Relationship Id="rId18" Type="http://schemas.openxmlformats.org/officeDocument/2006/relationships/hyperlink" Target="https://en.wikipedia.org/wiki/Control_flow" TargetMode="External"/><Relationship Id="rId3" Type="http://schemas.openxmlformats.org/officeDocument/2006/relationships/hyperlink" Target="https://en.wikipedia.org/wiki/Shell_(computing)" TargetMode="External"/><Relationship Id="rId21" Type="http://schemas.openxmlformats.org/officeDocument/2006/relationships/hyperlink" Target="https://en.wikipedia.org/wiki/Unix_shell" TargetMode="External"/><Relationship Id="rId7" Type="http://schemas.openxmlformats.org/officeDocument/2006/relationships/hyperlink" Target="https://en.wikipedia.org/wiki/Command_language" TargetMode="External"/><Relationship Id="rId12" Type="http://schemas.openxmlformats.org/officeDocument/2006/relationships/hyperlink" Target="https://en.wikipedia.org/wiki/Secure_Shell" TargetMode="External"/><Relationship Id="rId17" Type="http://schemas.openxmlformats.org/officeDocument/2006/relationships/hyperlink" Target="https://en.wikipedia.org/wiki/Variable_(programming)" TargetMode="External"/><Relationship Id="rId2" Type="http://schemas.openxmlformats.org/officeDocument/2006/relationships/slide" Target="../slides/slide6.xml"/><Relationship Id="rId16" Type="http://schemas.openxmlformats.org/officeDocument/2006/relationships/hyperlink" Target="https://en.wikipedia.org/wiki/Command_substitution" TargetMode="External"/><Relationship Id="rId20" Type="http://schemas.openxmlformats.org/officeDocument/2006/relationships/hyperlink" Target="https://en.wikipedia.org/wiki/Iteration" TargetMode="Externa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Terminal_emulator" TargetMode="External"/><Relationship Id="rId5" Type="http://schemas.openxmlformats.org/officeDocument/2006/relationships/hyperlink" Target="https://en.wikipedia.org/wiki/Unix-like" TargetMode="External"/><Relationship Id="rId15" Type="http://schemas.openxmlformats.org/officeDocument/2006/relationships/hyperlink" Target="https://en.wikipedia.org/wiki/Here_document" TargetMode="External"/><Relationship Id="rId10" Type="http://schemas.openxmlformats.org/officeDocument/2006/relationships/hyperlink" Target="https://en.wikipedia.org/wiki/Unix_shell#cite_note-2" TargetMode="External"/><Relationship Id="rId19" Type="http://schemas.openxmlformats.org/officeDocument/2006/relationships/hyperlink" Target="https://en.wikipedia.org/wiki/Conditional_(programming)" TargetMode="External"/><Relationship Id="rId4" Type="http://schemas.openxmlformats.org/officeDocument/2006/relationships/hyperlink" Target="https://en.wikipedia.org/wiki/User_interface" TargetMode="External"/><Relationship Id="rId9" Type="http://schemas.openxmlformats.org/officeDocument/2006/relationships/hyperlink" Target="https://en.wikipedia.org/wiki/Shell_script" TargetMode="External"/><Relationship Id="rId14" Type="http://schemas.openxmlformats.org/officeDocument/2006/relationships/hyperlink" Target="https://en.wikipedia.org/wiki/Pipeline_(Unix)"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zybuluo.com/haokuixi/note/27480"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thegeekstuff.com/2013/02/sticky-bi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nix.stackexchange.com/questions/452865/are-there-any-disadvantages-of-setting-noclobbe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osxdaily.com/2012/02/21/add-color-to-the-terminal-in-mac-os-x/"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gmayor.com/what_to_do_when_word_crashes.ht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answers.microsoft.com/en-us/msoffice/forum/all/what-are-docx-files/d4c9d4be-292f-4ea9-927a-55aed60ebc35"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stackoverflow.com/questions/8748831/when-do-we-need-curly-braces-around-shell-variabl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516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11714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creatures directory:</a:t>
            </a:r>
          </a:p>
          <a:p>
            <a:r>
              <a:rPr lang="en-US" dirty="0"/>
              <a:t>cd ../creatures</a:t>
            </a:r>
          </a:p>
          <a:p>
            <a:endParaRPr lang="en-US" dirty="0"/>
          </a:p>
        </p:txBody>
      </p:sp>
    </p:spTree>
    <p:extLst>
      <p:ext uri="{BB962C8B-B14F-4D97-AF65-F5344CB8AC3E}">
        <p14:creationId xmlns:p14="http://schemas.microsoft.com/office/powerpoint/2010/main" val="31714644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basename</a:t>
            </a:r>
            <a:r>
              <a:rPr lang="en-US" dirty="0"/>
              <a:t> requires us to use the filename, then specify the part we want to remove (the .txt in this case)</a:t>
            </a:r>
          </a:p>
          <a:p>
            <a:endParaRPr lang="en-US" dirty="0"/>
          </a:p>
          <a:p>
            <a:r>
              <a:rPr lang="en-US" sz="2200" b="1" dirty="0">
                <a:effectLst/>
                <a:latin typeface="Helvetica Neue"/>
                <a:ea typeface="Helvetica Neue"/>
                <a:cs typeface="Helvetica Neue"/>
                <a:sym typeface="Helvetica Neue"/>
              </a:rPr>
              <a:t>$ for filename in *.txt</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name=$(</a:t>
            </a:r>
            <a:r>
              <a:rPr lang="en-US" sz="2200" dirty="0" err="1">
                <a:effectLst/>
                <a:latin typeface="Helvetica Neue"/>
                <a:ea typeface="Helvetica Neue"/>
                <a:cs typeface="Helvetica Neue"/>
                <a:sym typeface="Helvetica Neue"/>
              </a:rPr>
              <a:t>basename</a:t>
            </a:r>
            <a:r>
              <a:rPr lang="en-US" sz="2200" dirty="0">
                <a:effectLst/>
                <a:latin typeface="Helvetica Neue"/>
                <a:ea typeface="Helvetica Neue"/>
                <a:cs typeface="Helvetica Neue"/>
                <a:sym typeface="Helvetica Neue"/>
              </a:rPr>
              <a:t> ${filename} .txt)</a:t>
            </a:r>
          </a:p>
          <a:p>
            <a:r>
              <a:rPr lang="en-US" sz="2200" dirty="0">
                <a:effectLst/>
                <a:latin typeface="Helvetica Neue"/>
                <a:ea typeface="Helvetica Neue"/>
                <a:cs typeface="Helvetica Neue"/>
                <a:sym typeface="Helvetica Neue"/>
              </a:rPr>
              <a:t>&gt; mv ${filename} ${name}_2019.txt</a:t>
            </a:r>
          </a:p>
          <a:p>
            <a:r>
              <a:rPr lang="en-US" sz="2200" dirty="0">
                <a:effectLst/>
                <a:latin typeface="Helvetica Neue"/>
                <a:ea typeface="Helvetica Neue"/>
                <a:cs typeface="Helvetica Neue"/>
                <a:sym typeface="Helvetica Neue"/>
              </a:rPr>
              <a:t>&gt; done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Results in: </a:t>
            </a:r>
            <a:r>
              <a:rPr lang="en-US" sz="2200" dirty="0">
                <a:effectLst/>
                <a:latin typeface="Helvetica Neue"/>
                <a:ea typeface="Helvetica Neue"/>
                <a:cs typeface="Helvetica Neue"/>
                <a:sym typeface="Helvetica Neue"/>
              </a:rPr>
              <a:t>creature-species_2019.txt.  species_2019.txt</a:t>
            </a:r>
          </a:p>
        </p:txBody>
      </p:sp>
    </p:spTree>
    <p:extLst>
      <p:ext uri="{BB962C8B-B14F-4D97-AF65-F5344CB8AC3E}">
        <p14:creationId xmlns:p14="http://schemas.microsoft.com/office/powerpoint/2010/main" val="7029716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0230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21961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01137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endParaRPr lang="en-US" dirty="0"/>
          </a:p>
        </p:txBody>
      </p:sp>
    </p:spTree>
    <p:extLst>
      <p:ext uri="{BB962C8B-B14F-4D97-AF65-F5344CB8AC3E}">
        <p14:creationId xmlns:p14="http://schemas.microsoft.com/office/powerpoint/2010/main" val="23958482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endParaRPr lang="en-US" dirty="0"/>
          </a:p>
          <a:p>
            <a:r>
              <a:rPr lang="en-US" dirty="0"/>
              <a:t>vi bad-reads-</a:t>
            </a:r>
            <a:r>
              <a:rPr lang="en-US" dirty="0" err="1"/>
              <a:t>script.sh</a:t>
            </a:r>
            <a:endParaRPr lang="en-US" dirty="0"/>
          </a:p>
          <a:p>
            <a:r>
              <a:rPr lang="en-US" dirty="0"/>
              <a:t>hit “</a:t>
            </a:r>
            <a:r>
              <a:rPr lang="en-US" dirty="0" err="1"/>
              <a:t>i</a:t>
            </a:r>
            <a:r>
              <a:rPr lang="en-US" dirty="0"/>
              <a:t>” </a:t>
            </a:r>
          </a:p>
          <a:p>
            <a:r>
              <a:rPr lang="en-US" dirty="0"/>
              <a:t>Type</a:t>
            </a:r>
          </a:p>
          <a:p>
            <a:r>
              <a:rPr lang="en-US" b="1" dirty="0"/>
              <a:t>grep -B1 -A2 NNNNNNNNNN *.</a:t>
            </a:r>
            <a:r>
              <a:rPr lang="en-US" b="1" dirty="0" err="1"/>
              <a:t>fastq</a:t>
            </a:r>
            <a:r>
              <a:rPr lang="en-US" b="1" dirty="0"/>
              <a:t> &gt; </a:t>
            </a:r>
            <a:r>
              <a:rPr lang="en-US" b="1" dirty="0" err="1"/>
              <a:t>scripted_bad_reads.txt</a:t>
            </a:r>
            <a:endParaRPr lang="en-US" b="1" dirty="0"/>
          </a:p>
          <a:p>
            <a:endParaRPr lang="en-US" dirty="0"/>
          </a:p>
          <a:p>
            <a:r>
              <a:rPr lang="en-US" dirty="0"/>
              <a:t>When done, hit esc key, type :w, then :q</a:t>
            </a:r>
          </a:p>
          <a:p>
            <a:r>
              <a:rPr lang="en-US" dirty="0"/>
              <a:t>OR</a:t>
            </a:r>
          </a:p>
          <a:p>
            <a:r>
              <a:rPr lang="en-US" dirty="0"/>
              <a:t>Type :</a:t>
            </a:r>
            <a:r>
              <a:rPr lang="en-US" dirty="0" err="1"/>
              <a:t>wq</a:t>
            </a:r>
            <a:r>
              <a:rPr lang="en-US" dirty="0"/>
              <a:t>!</a:t>
            </a:r>
          </a:p>
          <a:p>
            <a:endParaRPr lang="en-US" dirty="0"/>
          </a:p>
        </p:txBody>
      </p:sp>
    </p:spTree>
    <p:extLst>
      <p:ext uri="{BB962C8B-B14F-4D97-AF65-F5344CB8AC3E}">
        <p14:creationId xmlns:p14="http://schemas.microsoft.com/office/powerpoint/2010/main" val="1849584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73122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90786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../molecules</a:t>
            </a:r>
          </a:p>
          <a:p>
            <a:r>
              <a:rPr lang="en-US" dirty="0"/>
              <a:t>vi </a:t>
            </a:r>
            <a:r>
              <a:rPr lang="en-US" dirty="0" err="1"/>
              <a:t>middle.sh</a:t>
            </a:r>
            <a:endParaRPr lang="en-US" dirty="0"/>
          </a:p>
          <a:p>
            <a:r>
              <a:rPr lang="en-US" dirty="0" err="1"/>
              <a:t>i</a:t>
            </a:r>
            <a:endParaRPr lang="en-US" dirty="0"/>
          </a:p>
          <a:p>
            <a:r>
              <a:rPr lang="en-US" dirty="0"/>
              <a:t># Select lines from the middle of a file. </a:t>
            </a:r>
          </a:p>
          <a:p>
            <a:r>
              <a:rPr lang="en-US" dirty="0"/>
              <a:t># Usage: bash </a:t>
            </a:r>
            <a:r>
              <a:rPr lang="en-US" dirty="0" err="1"/>
              <a:t>middle.sh</a:t>
            </a:r>
            <a:r>
              <a:rPr lang="en-US" dirty="0"/>
              <a:t> filename </a:t>
            </a:r>
            <a:r>
              <a:rPr lang="en-US" dirty="0" err="1"/>
              <a:t>end_line</a:t>
            </a:r>
            <a:r>
              <a:rPr lang="en-US" dirty="0"/>
              <a:t> </a:t>
            </a:r>
            <a:r>
              <a:rPr lang="en-US" dirty="0" err="1"/>
              <a:t>num_lines</a:t>
            </a:r>
            <a:endParaRPr lang="en-US" dirty="0"/>
          </a:p>
          <a:p>
            <a:r>
              <a:rPr lang="en-US" dirty="0"/>
              <a:t>head -n "$2" "$1" | tail -n "$3”</a:t>
            </a:r>
          </a:p>
          <a:p>
            <a:r>
              <a:rPr lang="en-US" dirty="0"/>
              <a:t>esc</a:t>
            </a:r>
          </a:p>
          <a:p>
            <a:r>
              <a:rPr lang="en-US" dirty="0"/>
              <a:t>:w :q</a:t>
            </a:r>
          </a:p>
          <a:p>
            <a:r>
              <a:rPr lang="en-US" dirty="0"/>
              <a:t>now run it:</a:t>
            </a:r>
          </a:p>
          <a:p>
            <a:r>
              <a:rPr lang="en-US" dirty="0"/>
              <a:t>bash </a:t>
            </a:r>
            <a:r>
              <a:rPr lang="en-US" dirty="0" err="1"/>
              <a:t>middle.sh</a:t>
            </a:r>
            <a:r>
              <a:rPr lang="en-US" dirty="0"/>
              <a:t> </a:t>
            </a:r>
            <a:r>
              <a:rPr lang="en-US" dirty="0" err="1"/>
              <a:t>pentane.pdb</a:t>
            </a:r>
            <a:r>
              <a:rPr lang="en-US" dirty="0"/>
              <a:t> 15 5</a:t>
            </a:r>
          </a:p>
        </p:txBody>
      </p:sp>
    </p:spTree>
    <p:extLst>
      <p:ext uri="{BB962C8B-B14F-4D97-AF65-F5344CB8AC3E}">
        <p14:creationId xmlns:p14="http://schemas.microsoft.com/office/powerpoint/2010/main" val="300315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Windows users should find your home directory at: </a:t>
            </a:r>
            <a:r>
              <a:rPr lang="en-US" b="1" dirty="0"/>
              <a:t>C:\Users\[NetID]</a:t>
            </a:r>
          </a:p>
          <a:p>
            <a:pPr marL="0" marR="0" lvl="0" indent="0" defTabSz="457200" eaLnBrk="1" fontAlgn="auto" latinLnBrk="0" hangingPunct="1">
              <a:lnSpc>
                <a:spcPct val="117999"/>
              </a:lnSpc>
              <a:spcBef>
                <a:spcPts val="0"/>
              </a:spcBef>
              <a:spcAft>
                <a:spcPts val="0"/>
              </a:spcAft>
              <a:buClrTx/>
              <a:buSzTx/>
              <a:buFontTx/>
              <a:buNone/>
              <a:tabLst/>
              <a:defRPr/>
            </a:pPr>
            <a:r>
              <a:rPr lang="en-US" dirty="0"/>
              <a:t>Mac: </a:t>
            </a:r>
            <a:r>
              <a:rPr lang="en-US" sz="2200" b="1" dirty="0">
                <a:effectLst/>
                <a:latin typeface="Helvetica Neue"/>
                <a:ea typeface="Helvetica Neue"/>
                <a:cs typeface="Helvetica Neue"/>
                <a:sym typeface="Helvetica Neue"/>
              </a:rPr>
              <a:t>/Users/</a:t>
            </a:r>
            <a:r>
              <a:rPr lang="en-US" b="1" dirty="0"/>
              <a:t>[NetID]</a:t>
            </a:r>
          </a:p>
          <a:p>
            <a:endParaRPr lang="en-US" dirty="0"/>
          </a:p>
        </p:txBody>
      </p:sp>
    </p:spTree>
    <p:extLst>
      <p:ext uri="{BB962C8B-B14F-4D97-AF65-F5344CB8AC3E}">
        <p14:creationId xmlns:p14="http://schemas.microsoft.com/office/powerpoint/2010/main" val="42720899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If you get the following error when you run the command, you probably copied it from the slide and have some formatting problems:</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head: illegal line count -- “15”</a:t>
            </a:r>
          </a:p>
          <a:p>
            <a:r>
              <a:rPr lang="en-US" sz="2200" dirty="0">
                <a:effectLst/>
                <a:latin typeface="Helvetica Neue"/>
                <a:ea typeface="Helvetica Neue"/>
                <a:cs typeface="Helvetica Neue"/>
                <a:sym typeface="Helvetica Neue"/>
              </a:rPr>
              <a:t>tail: illegal offset -- “5”</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You can also type </a:t>
            </a:r>
            <a:r>
              <a:rPr lang="en-US" b="1" dirty="0" err="1"/>
              <a:t>chmod</a:t>
            </a:r>
            <a:r>
              <a:rPr lang="en-US" b="1" dirty="0"/>
              <a:t> +x </a:t>
            </a:r>
            <a:r>
              <a:rPr lang="en-US" b="1" dirty="0" err="1"/>
              <a:t>middle.sh</a:t>
            </a:r>
            <a:r>
              <a:rPr lang="en-US" b="1" dirty="0"/>
              <a:t> </a:t>
            </a:r>
            <a:r>
              <a:rPr lang="en-US" dirty="0"/>
              <a:t>and execute the file like this: </a:t>
            </a:r>
            <a:r>
              <a:rPr lang="en-US" sz="2200" b="1" dirty="0">
                <a:effectLst/>
                <a:latin typeface="Helvetica Neue"/>
                <a:ea typeface="Helvetica Neue"/>
                <a:cs typeface="Helvetica Neue"/>
                <a:sym typeface="Helvetica Neue"/>
              </a:rPr>
              <a:t>./</a:t>
            </a:r>
            <a:r>
              <a:rPr lang="en-US" sz="2200" b="1" dirty="0" err="1">
                <a:effectLst/>
                <a:latin typeface="Helvetica Neue"/>
                <a:ea typeface="Helvetica Neue"/>
                <a:cs typeface="Helvetica Neue"/>
                <a:sym typeface="Helvetica Neue"/>
              </a:rPr>
              <a:t>middle.sh</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pentane.pdb</a:t>
            </a:r>
            <a:r>
              <a:rPr lang="en-US" sz="2200" b="1" dirty="0">
                <a:effectLst/>
                <a:latin typeface="Helvetica Neue"/>
                <a:ea typeface="Helvetica Neue"/>
                <a:cs typeface="Helvetica Neue"/>
                <a:sym typeface="Helvetica Neue"/>
              </a:rPr>
              <a:t> 15 5</a:t>
            </a:r>
          </a:p>
          <a:p>
            <a:endParaRPr lang="en-US" dirty="0"/>
          </a:p>
        </p:txBody>
      </p:sp>
    </p:spTree>
    <p:extLst>
      <p:ext uri="{BB962C8B-B14F-4D97-AF65-F5344CB8AC3E}">
        <p14:creationId xmlns:p14="http://schemas.microsoft.com/office/powerpoint/2010/main" val="31821984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8065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If you get the following error when you run the command, you probably copied it from the slide and have some formatting problems: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sort: No such file or directory</a:t>
            </a:r>
          </a:p>
          <a:p>
            <a:endParaRPr lang="en-US" dirty="0"/>
          </a:p>
          <a:p>
            <a:r>
              <a:rPr lang="en-US" sz="2200" b="1" dirty="0">
                <a:effectLst/>
                <a:latin typeface="Helvetica Neue"/>
                <a:ea typeface="Helvetica Neue"/>
                <a:cs typeface="Helvetica Neue"/>
                <a:sym typeface="Helvetica Neue"/>
              </a:rPr>
              <a:t>$ bash </a:t>
            </a:r>
            <a:r>
              <a:rPr lang="en-US" sz="2200" b="1" dirty="0" err="1">
                <a:effectLst/>
                <a:latin typeface="Helvetica Neue"/>
                <a:ea typeface="Helvetica Neue"/>
                <a:cs typeface="Helvetica Neue"/>
                <a:sym typeface="Helvetica Neue"/>
              </a:rPr>
              <a:t>sorted.sh</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9 </a:t>
            </a:r>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12 </a:t>
            </a:r>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15 </a:t>
            </a:r>
            <a:r>
              <a:rPr lang="en-US" sz="2200" dirty="0" err="1">
                <a:effectLst/>
                <a:latin typeface="Helvetica Neue"/>
                <a:ea typeface="Helvetica Neue"/>
                <a:cs typeface="Helvetica Neue"/>
                <a:sym typeface="Helvetica Neue"/>
              </a:rPr>
              <a:t>alkanes.pdb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15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20 </a:t>
            </a:r>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21 </a:t>
            </a:r>
            <a:r>
              <a:rPr lang="en-US" sz="2200" dirty="0" err="1">
                <a:effectLst/>
                <a:latin typeface="Helvetica Neue"/>
                <a:ea typeface="Helvetica Neue"/>
                <a:cs typeface="Helvetica Neue"/>
                <a:sym typeface="Helvetica Neue"/>
              </a:rPr>
              <a:t>pentane.pdb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30 </a:t>
            </a:r>
            <a:r>
              <a:rPr lang="en-US" sz="2200" dirty="0" err="1">
                <a:effectLst/>
                <a:latin typeface="Helvetica Neue"/>
                <a:ea typeface="Helvetica Neue"/>
                <a:cs typeface="Helvetica Neue"/>
                <a:sym typeface="Helvetica Neue"/>
              </a:rPr>
              <a:t>octane.pdb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122 </a:t>
            </a:r>
            <a:r>
              <a:rPr lang="en-US" sz="2200" dirty="0" err="1">
                <a:effectLst/>
                <a:latin typeface="Helvetica Neue"/>
                <a:ea typeface="Helvetica Neue"/>
                <a:cs typeface="Helvetica Neue"/>
                <a:sym typeface="Helvetica Neue"/>
              </a:rPr>
              <a:t>all.pdb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244 total</a:t>
            </a:r>
          </a:p>
          <a:p>
            <a:endParaRPr lang="en-US" dirty="0"/>
          </a:p>
        </p:txBody>
      </p:sp>
    </p:spTree>
    <p:extLst>
      <p:ext uri="{BB962C8B-B14F-4D97-AF65-F5344CB8AC3E}">
        <p14:creationId xmlns:p14="http://schemas.microsoft.com/office/powerpoint/2010/main" val="3284732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 bash </a:t>
            </a:r>
            <a:r>
              <a:rPr lang="en-US" sz="2200" dirty="0" err="1">
                <a:effectLst/>
                <a:latin typeface="Helvetica Neue"/>
                <a:ea typeface="Helvetica Neue"/>
                <a:cs typeface="Helvetica Neue"/>
                <a:sym typeface="Helvetica Neue"/>
              </a:rPr>
              <a:t>script.sh</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pdb</a:t>
            </a:r>
            <a:r>
              <a:rPr lang="en-US" sz="2200" dirty="0">
                <a:effectLst/>
                <a:latin typeface="Helvetica Neue"/>
                <a:ea typeface="Helvetica Neue"/>
                <a:cs typeface="Helvetica Neue"/>
                <a:sym typeface="Helvetica Neue"/>
              </a:rPr>
              <a:t>' 1 1</a:t>
            </a: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alkanes.pdb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PROPANE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all.pdb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PROPANE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CUBANE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ETHANE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METHANE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OCTANE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PENTANE</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propane.pdb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COMPND      PROPANE</a:t>
            </a: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alkanes.pdb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all.pdb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br>
              <a:rPr lang="en-US" sz="2200" dirty="0">
                <a:effectLst/>
                <a:latin typeface="Helvetica Neue"/>
                <a:ea typeface="Helvetica Neue"/>
                <a:cs typeface="Helvetica Neue"/>
                <a:sym typeface="Helvetica Neue"/>
              </a:rPr>
            </a:b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propane.pdb</a:t>
            </a:r>
            <a:r>
              <a:rPr lang="en-US" sz="2200" dirty="0">
                <a:effectLst/>
                <a:latin typeface="Helvetica Neue"/>
                <a:ea typeface="Helvetica Neue"/>
                <a:cs typeface="Helvetica Neue"/>
                <a:sym typeface="Helvetica Neue"/>
              </a:rPr>
              <a:t> &lt;==</a:t>
            </a:r>
          </a:p>
          <a:p>
            <a:r>
              <a:rPr lang="en-US" sz="2200" dirty="0">
                <a:effectLst/>
                <a:latin typeface="Helvetica Neue"/>
                <a:ea typeface="Helvetica Neue"/>
                <a:cs typeface="Helvetica Neue"/>
                <a:sym typeface="Helvetica Neue"/>
              </a:rPr>
              <a:t>END</a:t>
            </a:r>
          </a:p>
          <a:p>
            <a:endParaRPr lang="en-US" dirty="0"/>
          </a:p>
        </p:txBody>
      </p:sp>
    </p:spTree>
    <p:extLst>
      <p:ext uri="{BB962C8B-B14F-4D97-AF65-F5344CB8AC3E}">
        <p14:creationId xmlns:p14="http://schemas.microsoft.com/office/powerpoint/2010/main" val="32081485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35483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Bioinformatics one-liners: </a:t>
            </a:r>
            <a:r>
              <a:rPr lang="en-US" dirty="0">
                <a:hlinkClick r:id="rId3"/>
              </a:rPr>
              <a:t>https://github.com/stephenturner/oneliners/blob/master/README.md</a:t>
            </a:r>
            <a:endParaRPr lang="en-US" dirty="0"/>
          </a:p>
          <a:p>
            <a:endParaRPr lang="en-US" dirty="0"/>
          </a:p>
        </p:txBody>
      </p:sp>
    </p:spTree>
    <p:extLst>
      <p:ext uri="{BB962C8B-B14F-4D97-AF65-F5344CB8AC3E}">
        <p14:creationId xmlns:p14="http://schemas.microsoft.com/office/powerpoint/2010/main" val="19092303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sed</a:t>
            </a:r>
            <a:r>
              <a:rPr lang="en-US" sz="2200" b="1" dirty="0">
                <a:effectLst/>
                <a:latin typeface="Helvetica Neue"/>
                <a:ea typeface="Helvetica Neue"/>
                <a:cs typeface="Helvetica Neue"/>
                <a:sym typeface="Helvetica Neue"/>
              </a:rPr>
              <a:t> 's/,/ /g' </a:t>
            </a:r>
            <a:r>
              <a:rPr lang="en-US" sz="2200" b="1" dirty="0" err="1">
                <a:effectLst/>
                <a:latin typeface="Helvetica Neue"/>
                <a:ea typeface="Helvetica Neue"/>
                <a:cs typeface="Helvetica Neue"/>
                <a:sym typeface="Helvetica Neue"/>
              </a:rPr>
              <a:t>animals.txt</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2012-11-05 deer 5</a:t>
            </a:r>
          </a:p>
          <a:p>
            <a:r>
              <a:rPr lang="en-US" sz="2200" dirty="0">
                <a:effectLst/>
                <a:latin typeface="Helvetica Neue"/>
                <a:ea typeface="Helvetica Neue"/>
                <a:cs typeface="Helvetica Neue"/>
                <a:sym typeface="Helvetica Neue"/>
              </a:rPr>
              <a:t>2012-11-05 rabbit 22</a:t>
            </a:r>
          </a:p>
          <a:p>
            <a:r>
              <a:rPr lang="en-US" sz="2200" dirty="0">
                <a:effectLst/>
                <a:latin typeface="Helvetica Neue"/>
                <a:ea typeface="Helvetica Neue"/>
                <a:cs typeface="Helvetica Neue"/>
                <a:sym typeface="Helvetica Neue"/>
              </a:rPr>
              <a:t>2012-11-05 raccoon 7</a:t>
            </a:r>
          </a:p>
          <a:p>
            <a:r>
              <a:rPr lang="en-US" sz="2200" dirty="0">
                <a:effectLst/>
                <a:latin typeface="Helvetica Neue"/>
                <a:ea typeface="Helvetica Neue"/>
                <a:cs typeface="Helvetica Neue"/>
                <a:sym typeface="Helvetica Neue"/>
              </a:rPr>
              <a:t>2012-11-06 rabbit 19</a:t>
            </a:r>
          </a:p>
          <a:p>
            <a:r>
              <a:rPr lang="en-US" sz="2200" dirty="0">
                <a:effectLst/>
                <a:latin typeface="Helvetica Neue"/>
                <a:ea typeface="Helvetica Neue"/>
                <a:cs typeface="Helvetica Neue"/>
                <a:sym typeface="Helvetica Neue"/>
              </a:rPr>
              <a:t>2012-11-06 deer 2</a:t>
            </a:r>
          </a:p>
          <a:p>
            <a:r>
              <a:rPr lang="en-US" sz="2200" dirty="0">
                <a:effectLst/>
                <a:latin typeface="Helvetica Neue"/>
                <a:ea typeface="Helvetica Neue"/>
                <a:cs typeface="Helvetica Neue"/>
                <a:sym typeface="Helvetica Neue"/>
              </a:rPr>
              <a:t>2012-11-06 fox 4</a:t>
            </a:r>
          </a:p>
          <a:p>
            <a:r>
              <a:rPr lang="en-US" sz="2200" dirty="0">
                <a:effectLst/>
                <a:latin typeface="Helvetica Neue"/>
                <a:ea typeface="Helvetica Neue"/>
                <a:cs typeface="Helvetica Neue"/>
                <a:sym typeface="Helvetica Neue"/>
              </a:rPr>
              <a:t>2012-11-07 rabbit 16</a:t>
            </a:r>
          </a:p>
          <a:p>
            <a:r>
              <a:rPr lang="en-US" sz="2200" dirty="0">
                <a:effectLst/>
                <a:latin typeface="Helvetica Neue"/>
                <a:ea typeface="Helvetica Neue"/>
                <a:cs typeface="Helvetica Neue"/>
                <a:sym typeface="Helvetica Neue"/>
              </a:rPr>
              <a:t>2012-11-07 bear 1</a:t>
            </a:r>
          </a:p>
          <a:p>
            <a:endParaRPr lang="en-US" dirty="0"/>
          </a:p>
          <a:p>
            <a:endParaRPr lang="en-US" dirty="0"/>
          </a:p>
        </p:txBody>
      </p:sp>
    </p:spTree>
    <p:extLst>
      <p:ext uri="{BB962C8B-B14F-4D97-AF65-F5344CB8AC3E}">
        <p14:creationId xmlns:p14="http://schemas.microsoft.com/office/powerpoint/2010/main" val="20457282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Named after authors surnames: </a:t>
            </a:r>
            <a:r>
              <a:rPr lang="en-US" sz="2200" b="1" i="0" dirty="0">
                <a:effectLst/>
                <a:latin typeface="Helvetica Neue"/>
                <a:ea typeface="Helvetica Neue"/>
                <a:cs typeface="Helvetica Neue"/>
                <a:sym typeface="Helvetica Neue"/>
              </a:rPr>
              <a:t>Alfred </a:t>
            </a:r>
            <a:r>
              <a:rPr lang="en-US" sz="2200" b="1" i="0" dirty="0" err="1">
                <a:effectLst/>
                <a:latin typeface="Helvetica Neue"/>
                <a:ea typeface="Helvetica Neue"/>
                <a:cs typeface="Helvetica Neue"/>
                <a:sym typeface="Helvetica Neue"/>
              </a:rPr>
              <a:t>Aho</a:t>
            </a:r>
            <a:r>
              <a:rPr lang="en-US" sz="2200" b="0" i="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Peter Weinberger</a:t>
            </a:r>
            <a:r>
              <a:rPr lang="en-US" sz="2200" b="0" i="0" dirty="0">
                <a:effectLst/>
                <a:latin typeface="Helvetica Neue"/>
                <a:ea typeface="Helvetica Neue"/>
                <a:cs typeface="Helvetica Neue"/>
                <a:sym typeface="Helvetica Neue"/>
              </a:rPr>
              <a:t>, and </a:t>
            </a:r>
            <a:r>
              <a:rPr lang="en-US" sz="2200" b="1" i="0" dirty="0">
                <a:effectLst/>
                <a:latin typeface="Helvetica Neue"/>
                <a:ea typeface="Helvetica Neue"/>
                <a:cs typeface="Helvetica Neue"/>
                <a:sym typeface="Helvetica Neue"/>
              </a:rPr>
              <a:t>Brian Kernighan</a:t>
            </a:r>
            <a:endParaRPr lang="en-US" dirty="0"/>
          </a:p>
          <a:p>
            <a:endParaRPr lang="en-US" dirty="0"/>
          </a:p>
          <a:p>
            <a:r>
              <a:rPr lang="en-US" dirty="0"/>
              <a:t>Bioinformatics one-liners: </a:t>
            </a:r>
            <a:r>
              <a:rPr lang="en-US" dirty="0">
                <a:hlinkClick r:id="rId3"/>
              </a:rPr>
              <a:t>https://github.com/stephenturner/oneliners/blob/master/README.md</a:t>
            </a:r>
            <a:endParaRPr lang="en-US" dirty="0"/>
          </a:p>
          <a:p>
            <a:endParaRPr lang="en-US" dirty="0"/>
          </a:p>
          <a:p>
            <a:r>
              <a:rPr lang="en-US" b="1" dirty="0" err="1"/>
              <a:t>sed</a:t>
            </a:r>
            <a:r>
              <a:rPr lang="en-US" b="1" dirty="0"/>
              <a:t> and </a:t>
            </a:r>
            <a:r>
              <a:rPr lang="en-US" b="1" dirty="0" err="1"/>
              <a:t>awk</a:t>
            </a:r>
            <a:r>
              <a:rPr lang="en-US" b="1" dirty="0"/>
              <a:t> </a:t>
            </a:r>
            <a:r>
              <a:rPr lang="en-US" dirty="0"/>
              <a:t>are not to be confused with grep, which is only a text searching tool</a:t>
            </a:r>
          </a:p>
          <a:p>
            <a:endParaRPr lang="en-US" dirty="0"/>
          </a:p>
          <a:p>
            <a:r>
              <a:rPr lang="en-US" b="1" dirty="0" err="1"/>
              <a:t>sed</a:t>
            </a:r>
            <a:r>
              <a:rPr lang="en-US" b="1" dirty="0"/>
              <a:t> and </a:t>
            </a:r>
            <a:r>
              <a:rPr lang="en-US" b="1" dirty="0" err="1"/>
              <a:t>awk</a:t>
            </a:r>
            <a:r>
              <a:rPr lang="en-US" b="1" dirty="0"/>
              <a:t> </a:t>
            </a:r>
            <a:r>
              <a:rPr lang="en-US" dirty="0"/>
              <a:t>are text editing tools</a:t>
            </a:r>
          </a:p>
          <a:p>
            <a:endParaRPr lang="en-US" dirty="0"/>
          </a:p>
        </p:txBody>
      </p:sp>
    </p:spTree>
    <p:extLst>
      <p:ext uri="{BB962C8B-B14F-4D97-AF65-F5344CB8AC3E}">
        <p14:creationId xmlns:p14="http://schemas.microsoft.com/office/powerpoint/2010/main" val="11325007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91370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0922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74159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96872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a:t>
            </a:r>
            <a:r>
              <a:rPr lang="en-US" sz="2200" b="1" dirty="0" err="1">
                <a:effectLst/>
                <a:latin typeface="Helvetica Neue"/>
                <a:ea typeface="Helvetica Neue"/>
                <a:cs typeface="Helvetica Neue"/>
                <a:sym typeface="Helvetica Neue"/>
              </a:rPr>
              <a:t>commandline_genomics</a:t>
            </a:r>
            <a:r>
              <a:rPr lang="en-US" sz="2200" b="1" dirty="0">
                <a:effectLst/>
                <a:latin typeface="Helvetica Neue"/>
                <a:ea typeface="Helvetica Neue"/>
                <a:cs typeface="Helvetica Neue"/>
                <a:sym typeface="Helvetica Neue"/>
              </a:rPr>
              <a:t>-master/</a:t>
            </a:r>
            <a:r>
              <a:rPr lang="en-US" sz="2200" b="1" dirty="0" err="1">
                <a:effectLst/>
                <a:latin typeface="Helvetica Neue"/>
                <a:ea typeface="Helvetica Neue"/>
                <a:cs typeface="Helvetica Neue"/>
                <a:sym typeface="Helvetica Neue"/>
              </a:rPr>
              <a:t>shell_data</a:t>
            </a:r>
            <a:r>
              <a:rPr lang="en-US" sz="2200" b="1" dirty="0">
                <a:effectLst/>
                <a:latin typeface="Helvetica Neue"/>
                <a:ea typeface="Helvetica Neue"/>
                <a:cs typeface="Helvetica Neue"/>
                <a:sym typeface="Helvetica Neue"/>
              </a:rPr>
              <a:t>/</a:t>
            </a:r>
            <a:r>
              <a:rPr lang="en-US" sz="2200" b="1" dirty="0" err="1">
                <a:effectLst/>
                <a:latin typeface="Helvetica Neue"/>
                <a:ea typeface="Helvetica Neue"/>
                <a:cs typeface="Helvetica Neue"/>
                <a:sym typeface="Helvetica Neue"/>
              </a:rPr>
              <a:t>untrimmed_fastq</a:t>
            </a:r>
            <a:endParaRPr lang="en-US" sz="2200" b="1" dirty="0">
              <a:effectLst/>
              <a:latin typeface="Helvetica Neue"/>
              <a:ea typeface="Helvetica Neue"/>
              <a:cs typeface="Helvetica Neue"/>
              <a:sym typeface="Helvetica Neue"/>
            </a:endParaRPr>
          </a:p>
          <a:p>
            <a:endParaRPr lang="en-US" dirty="0">
              <a:hlinkClick r:id=""/>
            </a:endParaRPr>
          </a:p>
          <a:p>
            <a:r>
              <a:rPr lang="en-US" dirty="0">
                <a:hlinkClick r:id=""/>
              </a:rPr>
              <a:t>https://www.gettinggeneticsdone.com/2012/04/awk-command-to-count-total-unique-and.html</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SRR097977.fastq | </a:t>
            </a:r>
            <a:r>
              <a:rPr lang="en-US" sz="2200" dirty="0" err="1">
                <a:effectLst/>
                <a:latin typeface="Helvetica Neue"/>
                <a:ea typeface="Helvetica Neue"/>
                <a:cs typeface="Helvetica Neue"/>
                <a:sym typeface="Helvetica Neue"/>
              </a:rPr>
              <a:t>awk</a:t>
            </a:r>
            <a:r>
              <a:rPr lang="en-US" sz="2200" dirty="0">
                <a:effectLst/>
                <a:latin typeface="Helvetica Neue"/>
                <a:ea typeface="Helvetica Neue"/>
                <a:cs typeface="Helvetica Neue"/>
                <a:sym typeface="Helvetica Neue"/>
              </a:rPr>
              <a:t> '((NR-2)%4==0){read=$1;total++;count[read]++}END{for(read in count){if(!max||count[read]&gt;max) {max=count[read];</a:t>
            </a:r>
            <a:r>
              <a:rPr lang="en-US" sz="2200" dirty="0" err="1">
                <a:effectLst/>
                <a:latin typeface="Helvetica Neue"/>
                <a:ea typeface="Helvetica Neue"/>
                <a:cs typeface="Helvetica Neue"/>
                <a:sym typeface="Helvetica Neue"/>
              </a:rPr>
              <a:t>maxRead</a:t>
            </a:r>
            <a:r>
              <a:rPr lang="en-US" sz="2200" dirty="0">
                <a:effectLst/>
                <a:latin typeface="Helvetica Neue"/>
                <a:ea typeface="Helvetica Neue"/>
                <a:cs typeface="Helvetica Neue"/>
                <a:sym typeface="Helvetica Neue"/>
              </a:rPr>
              <a:t>=read};if(count[read]==1){unique++}};print </a:t>
            </a:r>
            <a:r>
              <a:rPr lang="en-US" sz="2200" dirty="0" err="1">
                <a:effectLst/>
                <a:latin typeface="Helvetica Neue"/>
                <a:ea typeface="Helvetica Neue"/>
                <a:cs typeface="Helvetica Neue"/>
                <a:sym typeface="Helvetica Neue"/>
              </a:rPr>
              <a:t>total,unique,unique</a:t>
            </a:r>
            <a:r>
              <a:rPr lang="en-US" sz="2200" dirty="0">
                <a:effectLst/>
                <a:latin typeface="Helvetica Neue"/>
                <a:ea typeface="Helvetica Neue"/>
                <a:cs typeface="Helvetica Neue"/>
                <a:sym typeface="Helvetica Neue"/>
              </a:rPr>
              <a:t>*100/</a:t>
            </a:r>
            <a:r>
              <a:rPr lang="en-US" sz="2200" dirty="0" err="1">
                <a:effectLst/>
                <a:latin typeface="Helvetica Neue"/>
                <a:ea typeface="Helvetica Neue"/>
                <a:cs typeface="Helvetica Neue"/>
                <a:sym typeface="Helvetica Neue"/>
              </a:rPr>
              <a:t>total,maxRead,count</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maxRead</a:t>
            </a:r>
            <a:r>
              <a:rPr lang="en-US" sz="2200" dirty="0">
                <a:effectLst/>
                <a:latin typeface="Helvetica Neue"/>
                <a:ea typeface="Helvetica Neue"/>
                <a:cs typeface="Helvetica Neue"/>
                <a:sym typeface="Helvetica Neue"/>
              </a:rPr>
              <a:t>],count[</a:t>
            </a:r>
            <a:r>
              <a:rPr lang="en-US" sz="2200" dirty="0" err="1">
                <a:effectLst/>
                <a:latin typeface="Helvetica Neue"/>
                <a:ea typeface="Helvetica Neue"/>
                <a:cs typeface="Helvetica Neue"/>
                <a:sym typeface="Helvetica Neue"/>
              </a:rPr>
              <a:t>maxRead</a:t>
            </a:r>
            <a:r>
              <a:rPr lang="en-US" sz="2200" dirty="0">
                <a:effectLst/>
                <a:latin typeface="Helvetica Neue"/>
                <a:ea typeface="Helvetica Neue"/>
                <a:cs typeface="Helvetica Neue"/>
                <a:sym typeface="Helvetica Neue"/>
              </a:rPr>
              <a:t>]*100/total}'</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The output would look something like this for some </a:t>
            </a:r>
            <a:r>
              <a:rPr lang="en-US" sz="2200" b="0" i="0" u="none" strike="noStrike" dirty="0">
                <a:effectLst/>
                <a:latin typeface="Helvetica Neue"/>
                <a:ea typeface="Helvetica Neue"/>
                <a:cs typeface="Helvetica Neue"/>
                <a:sym typeface="Helvetica Neue"/>
                <a:hlinkClick r:id="rId3"/>
              </a:rPr>
              <a:t>RNA-seq data</a:t>
            </a:r>
            <a:r>
              <a:rPr lang="en-US" sz="2200" b="0" i="0" dirty="0">
                <a:effectLst/>
                <a:latin typeface="Helvetica Neue"/>
                <a:ea typeface="Helvetica Neue"/>
                <a:cs typeface="Helvetica Neue"/>
                <a:sym typeface="Helvetica Neue"/>
              </a:rPr>
              <a:t> downloaded from the </a:t>
            </a:r>
            <a:r>
              <a:rPr lang="en-US" sz="2200" b="0" i="0" u="none" strike="noStrike" dirty="0">
                <a:effectLst/>
                <a:latin typeface="Helvetica Neue"/>
                <a:ea typeface="Helvetica Neue"/>
                <a:cs typeface="Helvetica Neue"/>
                <a:sym typeface="Helvetica Neue"/>
                <a:hlinkClick r:id="rId4"/>
              </a:rPr>
              <a:t>Galaxy RNA-seq tutorial</a:t>
            </a:r>
            <a:r>
              <a:rPr lang="en-US" sz="2200" b="0" i="0" dirty="0">
                <a:effectLst/>
                <a:latin typeface="Helvetica Neue"/>
                <a:ea typeface="Helvetica Neue"/>
                <a:cs typeface="Helvetica Neue"/>
                <a:sym typeface="Helvetica Neue"/>
              </a:rPr>
              <a:t>:</a:t>
            </a:r>
          </a:p>
          <a:p>
            <a:endParaRPr lang="en-US" sz="2200" b="0" i="0" dirty="0">
              <a:effectLst/>
              <a:latin typeface="Helvetica Neue"/>
              <a:ea typeface="Helvetica Neue"/>
              <a:cs typeface="Helvetica Neue"/>
              <a:sym typeface="Helvetica Neue"/>
            </a:endParaRPr>
          </a:p>
          <a:p>
            <a:r>
              <a:rPr lang="en-US" sz="2200" b="1" i="0" dirty="0">
                <a:effectLst/>
                <a:latin typeface="Helvetica Neue"/>
                <a:ea typeface="Helvetica Neue"/>
                <a:cs typeface="Helvetica Neue"/>
                <a:sym typeface="Helvetica Neue"/>
              </a:rPr>
              <a:t>99115 60567 61.1078 ACCTCAGGA 354 0.357161</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This is telling you:</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total number of reads (99,115).</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number of unique reads (60,567).</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frequency of unique reads as a proportion of the total (61%).</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most abundant sequence (useful for finding adapters, linkers, </a:t>
            </a:r>
            <a:r>
              <a:rPr lang="en-US" sz="2200" b="0" i="0" dirty="0" err="1">
                <a:effectLst/>
                <a:latin typeface="Helvetica Neue"/>
                <a:ea typeface="Helvetica Neue"/>
                <a:cs typeface="Helvetica Neue"/>
                <a:sym typeface="Helvetica Neue"/>
              </a:rPr>
              <a:t>etc</a:t>
            </a:r>
            <a:r>
              <a:rPr lang="en-US" sz="2200" b="0" i="0" dirty="0">
                <a:effectLst/>
                <a:latin typeface="Helvetica Neue"/>
                <a:ea typeface="Helvetica Neue"/>
                <a:cs typeface="Helvetica Neue"/>
                <a:sym typeface="Helvetica Neue"/>
              </a:rPr>
              <a:t>).</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number of times that sequence is present (354).</a:t>
            </a:r>
          </a:p>
          <a:p>
            <a:pPr marL="342900" indent="-342900">
              <a:buFont typeface="Arial" panose="020B0604020202020204" pitchFamily="34" charset="0"/>
              <a:buChar char="•"/>
            </a:pPr>
            <a:r>
              <a:rPr lang="en-US" sz="2200" b="0" i="0" dirty="0">
                <a:effectLst/>
                <a:latin typeface="Helvetica Neue"/>
                <a:ea typeface="Helvetica Neue"/>
                <a:cs typeface="Helvetica Neue"/>
                <a:sym typeface="Helvetica Neue"/>
              </a:rPr>
              <a:t>The frequency of that sequence as a proportion of the total number of reads (0.35%).</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If you have a handful of </a:t>
            </a:r>
            <a:r>
              <a:rPr lang="en-US" sz="2200" b="0" i="0" dirty="0" err="1">
                <a:effectLst/>
                <a:latin typeface="Helvetica Neue"/>
                <a:ea typeface="Helvetica Neue"/>
                <a:cs typeface="Helvetica Neue"/>
                <a:sym typeface="Helvetica Neue"/>
              </a:rPr>
              <a:t>fastq</a:t>
            </a:r>
            <a:r>
              <a:rPr lang="en-US" sz="2200" b="0" i="0" dirty="0">
                <a:effectLst/>
                <a:latin typeface="Helvetica Neue"/>
                <a:ea typeface="Helvetica Neue"/>
                <a:cs typeface="Helvetica Neue"/>
                <a:sym typeface="Helvetica Neue"/>
              </a:rPr>
              <a:t> files in a directory and you'd like to do this for each of them, you can wrap this in a for loop in bash:</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for read in `ls *.</a:t>
            </a:r>
            <a:r>
              <a:rPr lang="en-US" sz="2200" b="0" i="0" dirty="0" err="1">
                <a:effectLst/>
                <a:latin typeface="Helvetica Neue"/>
                <a:ea typeface="Helvetica Neue"/>
                <a:cs typeface="Helvetica Neue"/>
                <a:sym typeface="Helvetica Neue"/>
              </a:rPr>
              <a:t>fq</a:t>
            </a:r>
            <a:r>
              <a:rPr lang="en-US" sz="2200" b="0" i="0" dirty="0">
                <a:effectLst/>
                <a:latin typeface="Helvetica Neue"/>
                <a:ea typeface="Helvetica Neue"/>
                <a:cs typeface="Helvetica Neue"/>
                <a:sym typeface="Helvetica Neue"/>
              </a:rPr>
              <a:t>`; do echo -n "$read "; </a:t>
            </a:r>
            <a:r>
              <a:rPr lang="en-US" sz="2200" b="0" i="0" dirty="0" err="1">
                <a:effectLst/>
                <a:latin typeface="Helvetica Neue"/>
                <a:ea typeface="Helvetica Neue"/>
                <a:cs typeface="Helvetica Neue"/>
                <a:sym typeface="Helvetica Neue"/>
              </a:rPr>
              <a:t>awk</a:t>
            </a:r>
            <a:r>
              <a:rPr lang="en-US" sz="2200" b="0" i="0" dirty="0">
                <a:effectLst/>
                <a:latin typeface="Helvetica Neue"/>
                <a:ea typeface="Helvetica Neue"/>
                <a:cs typeface="Helvetica Neue"/>
                <a:sym typeface="Helvetica Neue"/>
              </a:rPr>
              <a:t> '((NR-2)%4==0){read=$1;total++;count[read]++}END{for(read in count){if(!max||count[read]&gt;max) {max=count[read];</a:t>
            </a:r>
            <a:r>
              <a:rPr lang="en-US" sz="2200" b="0" i="0" dirty="0" err="1">
                <a:effectLst/>
                <a:latin typeface="Helvetica Neue"/>
                <a:ea typeface="Helvetica Neue"/>
                <a:cs typeface="Helvetica Neue"/>
                <a:sym typeface="Helvetica Neue"/>
              </a:rPr>
              <a:t>maxRead</a:t>
            </a:r>
            <a:r>
              <a:rPr lang="en-US" sz="2200" b="0" i="0" dirty="0">
                <a:effectLst/>
                <a:latin typeface="Helvetica Neue"/>
                <a:ea typeface="Helvetica Neue"/>
                <a:cs typeface="Helvetica Neue"/>
                <a:sym typeface="Helvetica Neue"/>
              </a:rPr>
              <a:t>=read};if(count[read]==1){unique++}};print </a:t>
            </a:r>
            <a:r>
              <a:rPr lang="en-US" sz="2200" b="0" i="0" dirty="0" err="1">
                <a:effectLst/>
                <a:latin typeface="Helvetica Neue"/>
                <a:ea typeface="Helvetica Neue"/>
                <a:cs typeface="Helvetica Neue"/>
                <a:sym typeface="Helvetica Neue"/>
              </a:rPr>
              <a:t>total,unique,unique</a:t>
            </a:r>
            <a:r>
              <a:rPr lang="en-US" sz="2200" b="0" i="0" dirty="0">
                <a:effectLst/>
                <a:latin typeface="Helvetica Neue"/>
                <a:ea typeface="Helvetica Neue"/>
                <a:cs typeface="Helvetica Neue"/>
                <a:sym typeface="Helvetica Neue"/>
              </a:rPr>
              <a:t>*100/</a:t>
            </a:r>
            <a:r>
              <a:rPr lang="en-US" sz="2200" b="0" i="0" dirty="0" err="1">
                <a:effectLst/>
                <a:latin typeface="Helvetica Neue"/>
                <a:ea typeface="Helvetica Neue"/>
                <a:cs typeface="Helvetica Neue"/>
                <a:sym typeface="Helvetica Neue"/>
              </a:rPr>
              <a:t>total,maxRead,count</a:t>
            </a:r>
            <a:r>
              <a:rPr lang="en-US" sz="2200" b="0" i="0" dirty="0">
                <a:effectLst/>
                <a:latin typeface="Helvetica Neue"/>
                <a:ea typeface="Helvetica Neue"/>
                <a:cs typeface="Helvetica Neue"/>
                <a:sym typeface="Helvetica Neue"/>
              </a:rPr>
              <a:t>[</a:t>
            </a:r>
            <a:r>
              <a:rPr lang="en-US" sz="2200" b="0" i="0" dirty="0" err="1">
                <a:effectLst/>
                <a:latin typeface="Helvetica Neue"/>
                <a:ea typeface="Helvetica Neue"/>
                <a:cs typeface="Helvetica Neue"/>
                <a:sym typeface="Helvetica Neue"/>
              </a:rPr>
              <a:t>maxRead</a:t>
            </a:r>
            <a:r>
              <a:rPr lang="en-US" sz="2200" b="0" i="0" dirty="0">
                <a:effectLst/>
                <a:latin typeface="Helvetica Neue"/>
                <a:ea typeface="Helvetica Neue"/>
                <a:cs typeface="Helvetica Neue"/>
                <a:sym typeface="Helvetica Neue"/>
              </a:rPr>
              <a:t>],count[</a:t>
            </a:r>
            <a:r>
              <a:rPr lang="en-US" sz="2200" b="0" i="0" dirty="0" err="1">
                <a:effectLst/>
                <a:latin typeface="Helvetica Neue"/>
                <a:ea typeface="Helvetica Neue"/>
                <a:cs typeface="Helvetica Neue"/>
                <a:sym typeface="Helvetica Neue"/>
              </a:rPr>
              <a:t>maxRead</a:t>
            </a:r>
            <a:r>
              <a:rPr lang="en-US" sz="2200" b="0" i="0" dirty="0">
                <a:effectLst/>
                <a:latin typeface="Helvetica Neue"/>
                <a:ea typeface="Helvetica Neue"/>
                <a:cs typeface="Helvetica Neue"/>
                <a:sym typeface="Helvetica Neue"/>
              </a:rPr>
              <a:t>]*100/total}' $read; done</a:t>
            </a:r>
          </a:p>
          <a:p>
            <a:endParaRPr lang="en-US" sz="2200" b="0" i="0" dirty="0">
              <a:effectLst/>
              <a:latin typeface="Helvetica Neue"/>
              <a:ea typeface="Helvetica Neue"/>
              <a:cs typeface="Helvetica Neue"/>
              <a:sym typeface="Helvetica Neue"/>
            </a:endParaRP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 One record</a:t>
            </a:r>
          </a:p>
          <a:p>
            <a:r>
              <a:rPr lang="en-US" sz="2200" dirty="0">
                <a:effectLst/>
                <a:latin typeface="Helvetica Neue"/>
                <a:ea typeface="Helvetica Neue"/>
                <a:cs typeface="Helvetica Neue"/>
                <a:sym typeface="Helvetica Neue"/>
              </a:rPr>
              <a:t>@SRR097977.13 209DTAAXX_Lenski2_1_7:8:3:630:207 length=36</a:t>
            </a:r>
          </a:p>
          <a:p>
            <a:r>
              <a:rPr lang="en-US" sz="2200" dirty="0">
                <a:effectLst/>
                <a:latin typeface="Helvetica Neue"/>
                <a:ea typeface="Helvetica Neue"/>
                <a:cs typeface="Helvetica Neue"/>
                <a:sym typeface="Helvetica Neue"/>
              </a:rPr>
              <a:t>TGACTGTCCATCTGGAAGTGGAAGACGATCGTCTCC</a:t>
            </a:r>
          </a:p>
          <a:p>
            <a:r>
              <a:rPr lang="en-US" sz="2200" dirty="0">
                <a:effectLst/>
                <a:latin typeface="Helvetica Neue"/>
                <a:ea typeface="Helvetica Neue"/>
                <a:cs typeface="Helvetica Neue"/>
                <a:sym typeface="Helvetica Neue"/>
              </a:rPr>
              <a:t>+SRR097977.13 209DTAAXX_Lenski2_1_7:8:3:630:207 length=36</a:t>
            </a:r>
          </a:p>
          <a:p>
            <a:r>
              <a:rPr lang="en-US" sz="2200" dirty="0">
                <a:effectLst/>
                <a:latin typeface="Helvetica Neue"/>
                <a:ea typeface="Helvetica Neue"/>
                <a:cs typeface="Helvetica Neue"/>
                <a:sym typeface="Helvetica Neue"/>
              </a:rPr>
              <a:t>CCCCC:CCCCCCC0?2??9C9*C??C088?)-5;&lt;-</a:t>
            </a:r>
          </a:p>
          <a:p>
            <a:endParaRPr lang="en-US" sz="2200" b="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ea typeface="Helvetica Neue"/>
                <a:cs typeface="Helvetica Neue"/>
                <a:sym typeface="Helvetica Neue"/>
              </a:rPr>
              <a:t># This shows just the nucleotides in the reads</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SRR097977.fastq | </a:t>
            </a:r>
            <a:r>
              <a:rPr lang="en-US" sz="2200" dirty="0" err="1">
                <a:effectLst/>
                <a:latin typeface="Helvetica Neue"/>
                <a:ea typeface="Helvetica Neue"/>
                <a:cs typeface="Helvetica Neue"/>
                <a:sym typeface="Helvetica Neue"/>
              </a:rPr>
              <a:t>awk</a:t>
            </a:r>
            <a:r>
              <a:rPr lang="en-US" sz="2200" dirty="0">
                <a:effectLst/>
                <a:latin typeface="Helvetica Neue"/>
                <a:ea typeface="Helvetica Neue"/>
                <a:cs typeface="Helvetica Neue"/>
                <a:sym typeface="Helvetica Neue"/>
              </a:rPr>
              <a:t> '((NR-2)%4==0)' | less</a:t>
            </a:r>
          </a:p>
          <a:p>
            <a:endParaRPr lang="en-US" sz="2200" b="0" i="0" dirty="0">
              <a:effectLst/>
              <a:latin typeface="Helvetica Neue"/>
              <a:ea typeface="Helvetica Neue"/>
              <a:cs typeface="Helvetica Neue"/>
              <a:sym typeface="Helvetica Neue"/>
            </a:endParaRPr>
          </a:p>
          <a:p>
            <a:r>
              <a:rPr lang="en-US" dirty="0"/>
              <a:t># -2 because we don’t want to count the last two lines in the file:</a:t>
            </a:r>
          </a:p>
          <a:p>
            <a:r>
              <a:rPr lang="en-US" sz="2200" dirty="0">
                <a:effectLst/>
                <a:latin typeface="Helvetica Neue"/>
                <a:ea typeface="Helvetica Neue"/>
                <a:cs typeface="Helvetica Neue"/>
                <a:sym typeface="Helvetica Neue"/>
              </a:rPr>
              <a:t>@SRR097977.249 209DTAAXX_Lenski2_1_7:8:3:441:292 length=36</a:t>
            </a:r>
          </a:p>
          <a:p>
            <a:r>
              <a:rPr lang="en-US" sz="2200" dirty="0">
                <a:effectLst/>
                <a:latin typeface="Helvetica Neue"/>
                <a:ea typeface="Helvetica Neue"/>
                <a:cs typeface="Helvetica Neue"/>
                <a:sym typeface="Helvetica Neue"/>
              </a:rPr>
              <a:t>GGGTAGGTATTACTCAGGACGAGGCGGTCGTGCCAC</a:t>
            </a:r>
          </a:p>
          <a:p>
            <a:r>
              <a:rPr lang="en-US" sz="2200" b="1" dirty="0">
                <a:effectLst/>
                <a:latin typeface="Helvetica Neue"/>
                <a:ea typeface="Helvetica Neue"/>
                <a:cs typeface="Helvetica Neue"/>
                <a:sym typeface="Helvetica Neue"/>
              </a:rPr>
              <a:t>+SRR097977.249 209DTAAXX_Lenski2_1_7:8:3:441:292 length=36</a:t>
            </a:r>
          </a:p>
          <a:p>
            <a:r>
              <a:rPr lang="en-US" sz="2200" b="1" dirty="0">
                <a:effectLst/>
                <a:latin typeface="Helvetica Neue"/>
                <a:ea typeface="Helvetica Neue"/>
                <a:cs typeface="Helvetica Neue"/>
                <a:sym typeface="Helvetica Neue"/>
              </a:rPr>
              <a:t>C:CCC::CCCCCCCC&lt;8?6A:C28C&lt;608'&amp;&amp;&amp;,'$</a:t>
            </a:r>
          </a:p>
          <a:p>
            <a:endParaRPr lang="en-US" dirty="0"/>
          </a:p>
          <a:p>
            <a:endParaRPr lang="en-US" dirty="0"/>
          </a:p>
        </p:txBody>
      </p:sp>
    </p:spTree>
    <p:extLst>
      <p:ext uri="{BB962C8B-B14F-4D97-AF65-F5344CB8AC3E}">
        <p14:creationId xmlns:p14="http://schemas.microsoft.com/office/powerpoint/2010/main" val="6450020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7054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8525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you? Most likely you are in your “home” directory. Type ls to see a list of files and directories. If you see “Desktop”, type cd Desktop. Now type cd </a:t>
            </a:r>
            <a:r>
              <a:rPr lang="en-US" dirty="0" err="1"/>
              <a:t>commandline_genomics_master</a:t>
            </a:r>
            <a:r>
              <a:rPr lang="en-US" dirty="0"/>
              <a:t>. Type ls again to see what’s here. Now type cd </a:t>
            </a:r>
            <a:r>
              <a:rPr lang="en-US" dirty="0" err="1"/>
              <a:t>shell_data</a:t>
            </a:r>
            <a:r>
              <a:rPr lang="en-US" dirty="0"/>
              <a:t>.</a:t>
            </a:r>
          </a:p>
        </p:txBody>
      </p:sp>
    </p:spTree>
    <p:extLst>
      <p:ext uri="{BB962C8B-B14F-4D97-AF65-F5344CB8AC3E}">
        <p14:creationId xmlns:p14="http://schemas.microsoft.com/office/powerpoint/2010/main" val="303573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the flag ls –F to ls command to see whether the contents of a directory are files or other directories. This is called a “flag”. you can find out about arguments for ls, you can look it up in the manual. type man ls. </a:t>
            </a:r>
          </a:p>
        </p:txBody>
      </p:sp>
    </p:spTree>
    <p:extLst>
      <p:ext uri="{BB962C8B-B14F-4D97-AF65-F5344CB8AC3E}">
        <p14:creationId xmlns:p14="http://schemas.microsoft.com/office/powerpoint/2010/main" val="150243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We’re in the </a:t>
            </a:r>
            <a:r>
              <a:rPr lang="en-US" dirty="0" err="1"/>
              <a:t>shell_data</a:t>
            </a:r>
            <a:r>
              <a:rPr lang="en-US" dirty="0"/>
              <a:t> directory, so let’s type ls –l.</a:t>
            </a:r>
          </a:p>
          <a:p>
            <a:pPr marL="342900" indent="-342900">
              <a:buFont typeface="Arial" panose="020B0604020202020204" pitchFamily="34" charset="0"/>
              <a:buChar char="•"/>
            </a:pPr>
            <a:r>
              <a:rPr lang="en-US" dirty="0"/>
              <a:t>We see the owner and permissions for the file. We’ll talk about permissions in a later lesson.</a:t>
            </a:r>
          </a:p>
          <a:p>
            <a:pPr marL="342900" indent="-342900">
              <a:buFont typeface="Arial" panose="020B0604020202020204" pitchFamily="34" charset="0"/>
              <a:buChar char="•"/>
            </a:pPr>
            <a:r>
              <a:rPr lang="en-US" dirty="0"/>
              <a:t>Now let’s cd into </a:t>
            </a:r>
            <a:r>
              <a:rPr lang="en-US" dirty="0" err="1"/>
              <a:t>untrimmed_fastq</a:t>
            </a:r>
            <a:r>
              <a:rPr lang="en-US" dirty="0"/>
              <a:t> by using tab completion. type ‘</a:t>
            </a:r>
            <a:r>
              <a:rPr lang="en-US" b="1" dirty="0"/>
              <a:t>cd </a:t>
            </a:r>
            <a:r>
              <a:rPr lang="en-US" b="1" dirty="0" err="1"/>
              <a:t>untr</a:t>
            </a:r>
            <a:r>
              <a:rPr lang="en-US" b="1" dirty="0"/>
              <a:t>&lt;tab&gt;’</a:t>
            </a:r>
          </a:p>
        </p:txBody>
      </p:sp>
    </p:spTree>
    <p:extLst>
      <p:ext uri="{BB962C8B-B14F-4D97-AF65-F5344CB8AC3E}">
        <p14:creationId xmlns:p14="http://schemas.microsoft.com/office/powerpoint/2010/main" val="239000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in the </a:t>
            </a:r>
            <a:r>
              <a:rPr lang="en-US" dirty="0" err="1"/>
              <a:t>untrimmed_fastq</a:t>
            </a:r>
            <a:r>
              <a:rPr lang="en-US" dirty="0"/>
              <a:t> directory, if we try to type ls SR&lt;tab&gt; we only see SRR09 because both files start with that. Hit tab twice to see both files listed.</a:t>
            </a:r>
          </a:p>
        </p:txBody>
      </p:sp>
    </p:spTree>
    <p:extLst>
      <p:ext uri="{BB962C8B-B14F-4D97-AF65-F5344CB8AC3E}">
        <p14:creationId xmlns:p14="http://schemas.microsoft.com/office/powerpoint/2010/main" val="10463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07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6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First, </a:t>
            </a:r>
            <a:r>
              <a:rPr lang="en-US" dirty="0" err="1"/>
              <a:t>pwd</a:t>
            </a:r>
            <a:r>
              <a:rPr lang="en-US" dirty="0"/>
              <a:t> to see where you are.</a:t>
            </a:r>
          </a:p>
          <a:p>
            <a:pPr marL="342900" indent="-342900">
              <a:buFont typeface="Arial" panose="020B0604020202020204" pitchFamily="34" charset="0"/>
              <a:buChar char="•"/>
            </a:pPr>
            <a:r>
              <a:rPr lang="en-US" dirty="0"/>
              <a:t>Now navigate to your </a:t>
            </a:r>
            <a:r>
              <a:rPr lang="en-US" dirty="0" err="1"/>
              <a:t>command_line_genomics_master</a:t>
            </a:r>
            <a:r>
              <a:rPr lang="en-US" dirty="0"/>
              <a:t>.</a:t>
            </a:r>
          </a:p>
          <a:p>
            <a:pPr marL="342900" indent="-342900">
              <a:buFont typeface="Arial" panose="020B0604020202020204" pitchFamily="34" charset="0"/>
              <a:buChar char="•"/>
            </a:pPr>
            <a:r>
              <a:rPr lang="en-US" dirty="0"/>
              <a:t>Now type ‘</a:t>
            </a:r>
            <a:r>
              <a:rPr lang="en-US" b="1" i="0" dirty="0"/>
              <a:t>ls </a:t>
            </a:r>
            <a:r>
              <a:rPr lang="en-US" b="1" i="0" dirty="0" err="1"/>
              <a:t>data_shell</a:t>
            </a:r>
            <a:r>
              <a:rPr lang="en-US" dirty="0"/>
              <a:t>’.</a:t>
            </a:r>
          </a:p>
          <a:p>
            <a:pPr marL="342900" indent="-342900">
              <a:buFont typeface="Arial" panose="020B0604020202020204" pitchFamily="34" charset="0"/>
              <a:buChar char="•"/>
            </a:pPr>
            <a:r>
              <a:rPr lang="en-US" dirty="0"/>
              <a:t>you can see the contents of that directory without moving to it.</a:t>
            </a:r>
          </a:p>
          <a:p>
            <a:pPr marL="342900" indent="-342900">
              <a:buFont typeface="Arial" panose="020B0604020202020204" pitchFamily="34" charset="0"/>
              <a:buChar char="•"/>
            </a:pPr>
            <a:r>
              <a:rPr lang="en-US" dirty="0"/>
              <a:t>Similarly, if you want to move directly to another folder below the current one, just type cd and the path: </a:t>
            </a:r>
            <a:r>
              <a:rPr lang="en-US" dirty="0" err="1"/>
              <a:t>eg.</a:t>
            </a:r>
            <a:r>
              <a:rPr lang="en-US" dirty="0"/>
              <a:t> cd </a:t>
            </a:r>
            <a:r>
              <a:rPr lang="en-US" dirty="0" err="1"/>
              <a:t>shell_data</a:t>
            </a:r>
            <a:r>
              <a:rPr lang="en-US" dirty="0"/>
              <a:t>/</a:t>
            </a:r>
            <a:r>
              <a:rPr lang="en-US" dirty="0" err="1"/>
              <a:t>sra_metadata</a:t>
            </a:r>
            <a:r>
              <a:rPr lang="en-US" dirty="0"/>
              <a:t> (don’t forget tab complete can help you)</a:t>
            </a:r>
          </a:p>
        </p:txBody>
      </p:sp>
    </p:spTree>
    <p:extLst>
      <p:ext uri="{BB962C8B-B14F-4D97-AF65-F5344CB8AC3E}">
        <p14:creationId xmlns:p14="http://schemas.microsoft.com/office/powerpoint/2010/main" val="198237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Adding colors to your terminal:</a:t>
            </a:r>
            <a:endParaRPr lang="en-US" dirty="0">
              <a:hlinkClick r:id=""/>
            </a:endParaRPr>
          </a:p>
          <a:p>
            <a:endParaRPr lang="en-US" dirty="0">
              <a:hlinkClick r:id=""/>
            </a:endParaRPr>
          </a:p>
          <a:p>
            <a:r>
              <a:rPr lang="en-US" dirty="0">
                <a:hlinkClick r:id=""/>
              </a:rPr>
              <a:t>https://tiriboy.blogspot.com/2015/01/syntax-highlighting-bash-terminal-and.html</a:t>
            </a:r>
            <a:endParaRPr lang="en-US" dirty="0"/>
          </a:p>
          <a:p>
            <a:r>
              <a:rPr lang="en-US" dirty="0">
                <a:hlinkClick r:id="rId3"/>
              </a:rPr>
              <a:t>http://osxdaily.com/2012/02/21/add-color-to-the-terminal-in-mac-os-x/</a:t>
            </a:r>
            <a:endParaRPr lang="en-US" dirty="0"/>
          </a:p>
          <a:p>
            <a:endParaRPr lang="en-US" dirty="0"/>
          </a:p>
        </p:txBody>
      </p:sp>
    </p:spTree>
    <p:extLst>
      <p:ext uri="{BB962C8B-B14F-4D97-AF65-F5344CB8AC3E}">
        <p14:creationId xmlns:p14="http://schemas.microsoft.com/office/powerpoint/2010/main" val="1723179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ls</a:t>
            </a:r>
          </a:p>
          <a:p>
            <a:r>
              <a:rPr lang="en-US" dirty="0"/>
              <a:t>ls –a</a:t>
            </a:r>
          </a:p>
          <a:p>
            <a:r>
              <a:rPr lang="en-US" dirty="0"/>
              <a:t>cd .hidden</a:t>
            </a:r>
          </a:p>
          <a:p>
            <a:r>
              <a:rPr lang="en-US" dirty="0"/>
              <a:t>ls</a:t>
            </a:r>
          </a:p>
        </p:txBody>
      </p:sp>
    </p:spTree>
    <p:extLst>
      <p:ext uri="{BB962C8B-B14F-4D97-AF65-F5344CB8AC3E}">
        <p14:creationId xmlns:p14="http://schemas.microsoft.com/office/powerpoint/2010/main" val="174310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type the whole path in to get to </a:t>
            </a:r>
            <a:r>
              <a:rPr lang="en-US" dirty="0" err="1"/>
              <a:t>shell_data</a:t>
            </a:r>
            <a:r>
              <a:rPr lang="en-US" dirty="0"/>
              <a:t>, but if I’m already in </a:t>
            </a:r>
            <a:r>
              <a:rPr lang="en-US" dirty="0" err="1"/>
              <a:t>commandline_genomics_master</a:t>
            </a:r>
            <a:r>
              <a:rPr lang="en-US" dirty="0"/>
              <a:t>, I don’t have to. I just type cd </a:t>
            </a:r>
            <a:r>
              <a:rPr lang="en-US" dirty="0" err="1"/>
              <a:t>shell_data</a:t>
            </a:r>
            <a:r>
              <a:rPr lang="en-US" dirty="0"/>
              <a:t>. This is a relative path (relative to where I am now)</a:t>
            </a:r>
          </a:p>
        </p:txBody>
      </p:sp>
    </p:spTree>
    <p:extLst>
      <p:ext uri="{BB962C8B-B14F-4D97-AF65-F5344CB8AC3E}">
        <p14:creationId xmlns:p14="http://schemas.microsoft.com/office/powerpoint/2010/main" val="18132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#4</a:t>
            </a:r>
          </a:p>
        </p:txBody>
      </p:sp>
    </p:spTree>
    <p:extLst>
      <p:ext uri="{BB962C8B-B14F-4D97-AF65-F5344CB8AC3E}">
        <p14:creationId xmlns:p14="http://schemas.microsoft.com/office/powerpoint/2010/main" val="401332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Correct answer: #4</a:t>
            </a:r>
          </a:p>
          <a:p>
            <a:endParaRPr lang="en-US" dirty="0"/>
          </a:p>
        </p:txBody>
      </p:sp>
    </p:spTree>
    <p:extLst>
      <p:ext uri="{BB962C8B-B14F-4D97-AF65-F5344CB8AC3E}">
        <p14:creationId xmlns:p14="http://schemas.microsoft.com/office/powerpoint/2010/main" val="2264377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#4</a:t>
            </a:r>
          </a:p>
        </p:txBody>
      </p:sp>
    </p:spTree>
    <p:extLst>
      <p:ext uri="{BB962C8B-B14F-4D97-AF65-F5344CB8AC3E}">
        <p14:creationId xmlns:p14="http://schemas.microsoft.com/office/powerpoint/2010/main" val="2288185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Correct answer: #4</a:t>
            </a:r>
          </a:p>
          <a:p>
            <a:endParaRPr lang="en-US" dirty="0"/>
          </a:p>
        </p:txBody>
      </p:sp>
    </p:spTree>
    <p:extLst>
      <p:ext uri="{BB962C8B-B14F-4D97-AF65-F5344CB8AC3E}">
        <p14:creationId xmlns:p14="http://schemas.microsoft.com/office/powerpoint/2010/main" val="316961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6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316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6516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073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183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894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3976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540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1673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679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158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219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7771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Start in your </a:t>
            </a:r>
            <a:r>
              <a:rPr lang="en-US" dirty="0" err="1"/>
              <a:t>untrimmed_fastq</a:t>
            </a:r>
            <a:r>
              <a:rPr lang="en-US" dirty="0"/>
              <a:t> directory. type </a:t>
            </a:r>
            <a:r>
              <a:rPr lang="en-US" b="1" dirty="0"/>
              <a:t>cat SRR098026.fastq</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r>
              <a:rPr lang="en-US" dirty="0"/>
              <a:t>solution: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fastq</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(may be different on different computers)</a:t>
            </a:r>
          </a:p>
        </p:txBody>
      </p:sp>
    </p:spTree>
    <p:extLst>
      <p:ext uri="{BB962C8B-B14F-4D97-AF65-F5344CB8AC3E}">
        <p14:creationId xmlns:p14="http://schemas.microsoft.com/office/powerpoint/2010/main" val="295330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051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2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Navigate back to the </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 directory:</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shell_datal</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less SRR097977.fastq. Then type /TTTTT. Type /return to see the next occurrence, or ?return to see previous</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q to quit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755734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head SRR097977.fastq. Then try tail. Then try head –n 4 SRR098026.fastq. Same for tail.</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4999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524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0658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91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6953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It’s always a good idea to save the original data, so making a backup copy is one way to ensure that the original stays as it is.</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b="1" dirty="0" err="1"/>
              <a:t>cp</a:t>
            </a:r>
            <a:r>
              <a:rPr lang="en-US" b="1" dirty="0"/>
              <a:t> SRR098026.fastq SRR098026-copy.fastq</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b="1" dirty="0">
                <a:effectLst/>
                <a:latin typeface="Helvetica Neue"/>
                <a:ea typeface="Helvetica Neue"/>
                <a:cs typeface="Helvetica Neue"/>
                <a:sym typeface="Helvetica Neue"/>
              </a:rPr>
              <a:t>ls</a:t>
            </a:r>
          </a:p>
        </p:txBody>
      </p:sp>
    </p:spTree>
    <p:extLst>
      <p:ext uri="{BB962C8B-B14F-4D97-AF65-F5344CB8AC3E}">
        <p14:creationId xmlns:p14="http://schemas.microsoft.com/office/powerpoint/2010/main" val="1011171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341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3129847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2510078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A </a:t>
            </a:r>
            <a:r>
              <a:rPr lang="en-US" sz="2200" b="1" i="0" dirty="0">
                <a:effectLst/>
                <a:latin typeface="Helvetica Neue"/>
                <a:ea typeface="Helvetica Neue"/>
                <a:cs typeface="Helvetica Neue"/>
                <a:sym typeface="Helvetica Neue"/>
              </a:rPr>
              <a:t>Unix shell</a:t>
            </a:r>
            <a:r>
              <a:rPr lang="en-US" sz="2200" b="0" i="0" dirty="0">
                <a:effectLst/>
                <a:latin typeface="Helvetica Neue"/>
                <a:ea typeface="Helvetica Neue"/>
                <a:cs typeface="Helvetica Neue"/>
                <a:sym typeface="Helvetica Neue"/>
              </a:rPr>
              <a:t> is a command-line interpreter or </a:t>
            </a:r>
            <a:r>
              <a:rPr lang="en-US" sz="2200" b="0" i="0" u="none" strike="noStrike" dirty="0">
                <a:effectLst/>
                <a:latin typeface="Helvetica Neue"/>
                <a:ea typeface="Helvetica Neue"/>
                <a:cs typeface="Helvetica Neue"/>
                <a:sym typeface="Helvetica Neue"/>
                <a:hlinkClick r:id="rId3" tooltip="Shell (computing)"/>
              </a:rPr>
              <a:t>shell</a:t>
            </a:r>
            <a:r>
              <a:rPr lang="en-US" sz="2200" b="0" i="0" dirty="0">
                <a:effectLst/>
                <a:latin typeface="Helvetica Neue"/>
                <a:ea typeface="Helvetica Neue"/>
                <a:cs typeface="Helvetica Neue"/>
                <a:sym typeface="Helvetica Neue"/>
              </a:rPr>
              <a:t> that provides a command line </a:t>
            </a:r>
            <a:r>
              <a:rPr lang="en-US" sz="2200" b="0" i="0" u="none" strike="noStrike" dirty="0">
                <a:effectLst/>
                <a:latin typeface="Helvetica Neue"/>
                <a:ea typeface="Helvetica Neue"/>
                <a:cs typeface="Helvetica Neue"/>
                <a:sym typeface="Helvetica Neue"/>
                <a:hlinkClick r:id="rId4" tooltip="User interface"/>
              </a:rPr>
              <a:t>user interface</a:t>
            </a:r>
            <a:r>
              <a:rPr lang="en-US" sz="2200" b="0" i="0" dirty="0">
                <a:effectLst/>
                <a:latin typeface="Helvetica Neue"/>
                <a:ea typeface="Helvetica Neue"/>
                <a:cs typeface="Helvetica Neue"/>
                <a:sym typeface="Helvetica Neue"/>
              </a:rPr>
              <a:t> for </a:t>
            </a:r>
            <a:r>
              <a:rPr lang="en-US" sz="2200" b="0" i="0" u="none" strike="noStrike" dirty="0">
                <a:effectLst/>
                <a:latin typeface="Helvetica Neue"/>
                <a:ea typeface="Helvetica Neue"/>
                <a:cs typeface="Helvetica Neue"/>
                <a:sym typeface="Helvetica Neue"/>
                <a:hlinkClick r:id="rId5" tooltip="Unix-like"/>
              </a:rPr>
              <a:t>Unix-like</a:t>
            </a:r>
            <a:r>
              <a:rPr lang="en-US" sz="2200" b="0" i="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hlinkClick r:id="rId6" tooltip="Operating system"/>
              </a:rPr>
              <a:t>operating systems</a:t>
            </a:r>
            <a:r>
              <a:rPr lang="en-US" sz="2200" b="0" i="0" dirty="0">
                <a:effectLst/>
                <a:latin typeface="Helvetica Neue"/>
                <a:ea typeface="Helvetica Neue"/>
                <a:cs typeface="Helvetica Neue"/>
                <a:sym typeface="Helvetica Neue"/>
              </a:rPr>
              <a:t>. The shell is both an interactive </a:t>
            </a:r>
            <a:r>
              <a:rPr lang="en-US" sz="2200" b="0" i="0" u="none" strike="noStrike" dirty="0">
                <a:effectLst/>
                <a:latin typeface="Helvetica Neue"/>
                <a:ea typeface="Helvetica Neue"/>
                <a:cs typeface="Helvetica Neue"/>
                <a:sym typeface="Helvetica Neue"/>
                <a:hlinkClick r:id="rId7" tooltip="Command language"/>
              </a:rPr>
              <a:t>command language</a:t>
            </a:r>
            <a:r>
              <a:rPr lang="en-US" sz="2200" b="0" i="0" dirty="0">
                <a:effectLst/>
                <a:latin typeface="Helvetica Neue"/>
                <a:ea typeface="Helvetica Neue"/>
                <a:cs typeface="Helvetica Neue"/>
                <a:sym typeface="Helvetica Neue"/>
              </a:rPr>
              <a:t> and a </a:t>
            </a:r>
            <a:r>
              <a:rPr lang="en-US" sz="2200" b="0" i="0" u="none" strike="noStrike" dirty="0">
                <a:effectLst/>
                <a:latin typeface="Helvetica Neue"/>
                <a:ea typeface="Helvetica Neue"/>
                <a:cs typeface="Helvetica Neue"/>
                <a:sym typeface="Helvetica Neue"/>
                <a:hlinkClick r:id="rId8" tooltip="Scripting language"/>
              </a:rPr>
              <a:t>scripting language</a:t>
            </a:r>
            <a:r>
              <a:rPr lang="en-US" sz="2200" b="0" i="0" dirty="0">
                <a:effectLst/>
                <a:latin typeface="Helvetica Neue"/>
                <a:ea typeface="Helvetica Neue"/>
                <a:cs typeface="Helvetica Neue"/>
                <a:sym typeface="Helvetica Neue"/>
              </a:rPr>
              <a:t>, and is used by the operating system to control the execution of the system using </a:t>
            </a:r>
            <a:r>
              <a:rPr lang="en-US" sz="2200" b="0" i="0" u="none" strike="noStrike" dirty="0">
                <a:effectLst/>
                <a:latin typeface="Helvetica Neue"/>
                <a:ea typeface="Helvetica Neue"/>
                <a:cs typeface="Helvetica Neue"/>
                <a:sym typeface="Helvetica Neue"/>
                <a:hlinkClick r:id="rId9" tooltip="Shell script"/>
              </a:rPr>
              <a:t>shell scripts</a:t>
            </a:r>
            <a:r>
              <a:rPr lang="en-US" sz="2200" b="0" i="0" dirty="0">
                <a:effectLst/>
                <a:latin typeface="Helvetica Neue"/>
                <a:ea typeface="Helvetica Neue"/>
                <a:cs typeface="Helvetica Neue"/>
                <a:sym typeface="Helvetica Neue"/>
              </a:rPr>
              <a:t>.</a:t>
            </a:r>
            <a:r>
              <a:rPr lang="en-US" sz="2200" b="0" i="0" u="none" strike="noStrike" baseline="30000" dirty="0">
                <a:effectLst/>
                <a:latin typeface="Helvetica Neue"/>
                <a:ea typeface="Helvetica Neue"/>
                <a:cs typeface="Helvetica Neue"/>
                <a:sym typeface="Helvetica Neue"/>
                <a:hlinkClick r:id="rId10"/>
              </a:rPr>
              <a:t>[2]</a:t>
            </a:r>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Users typically interact with a Unix shell using a </a:t>
            </a:r>
            <a:r>
              <a:rPr lang="en-US" sz="2200" b="0" i="0" u="none" strike="noStrike" dirty="0">
                <a:effectLst/>
                <a:latin typeface="Helvetica Neue"/>
                <a:ea typeface="Helvetica Neue"/>
                <a:cs typeface="Helvetica Neue"/>
                <a:sym typeface="Helvetica Neue"/>
                <a:hlinkClick r:id="rId11" tooltip="Terminal emulator"/>
              </a:rPr>
              <a:t>terminal emulator</a:t>
            </a:r>
            <a:r>
              <a:rPr lang="en-US" sz="2200" b="0" i="0" dirty="0">
                <a:effectLst/>
                <a:latin typeface="Helvetica Neue"/>
                <a:ea typeface="Helvetica Neue"/>
                <a:cs typeface="Helvetica Neue"/>
                <a:sym typeface="Helvetica Neue"/>
              </a:rPr>
              <a:t>; however, direct operation via serial hardware connections or </a:t>
            </a:r>
            <a:r>
              <a:rPr lang="en-US" sz="2200" b="0" i="0" u="none" strike="noStrike" dirty="0">
                <a:effectLst/>
                <a:latin typeface="Helvetica Neue"/>
                <a:ea typeface="Helvetica Neue"/>
                <a:cs typeface="Helvetica Neue"/>
                <a:sym typeface="Helvetica Neue"/>
                <a:hlinkClick r:id="rId12" tooltip="Secure Shell"/>
              </a:rPr>
              <a:t>Secure Shell</a:t>
            </a:r>
            <a:r>
              <a:rPr lang="en-US" sz="2200" b="0" i="0" dirty="0">
                <a:effectLst/>
                <a:latin typeface="Helvetica Neue"/>
                <a:ea typeface="Helvetica Neue"/>
                <a:cs typeface="Helvetica Neue"/>
                <a:sym typeface="Helvetica Neue"/>
              </a:rPr>
              <a:t> are common for server systems. All Unix shells provide filename </a:t>
            </a:r>
            <a:r>
              <a:rPr lang="en-US" sz="2200" b="0" i="0" u="none" strike="noStrike" dirty="0">
                <a:effectLst/>
                <a:latin typeface="Helvetica Neue"/>
                <a:ea typeface="Helvetica Neue"/>
                <a:cs typeface="Helvetica Neue"/>
                <a:sym typeface="Helvetica Neue"/>
                <a:hlinkClick r:id="rId13" tooltip="Wildcard character"/>
              </a:rPr>
              <a:t>wildcarding</a:t>
            </a:r>
            <a:r>
              <a:rPr lang="en-US" sz="2200" b="0" i="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hlinkClick r:id="rId14" tooltip="Pipeline (Unix)"/>
              </a:rPr>
              <a:t>piping</a:t>
            </a:r>
            <a:r>
              <a:rPr lang="en-US" sz="2200" b="0" i="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hlinkClick r:id="rId15" tooltip="Here document"/>
              </a:rPr>
              <a:t>here documents</a:t>
            </a:r>
            <a:r>
              <a:rPr lang="en-US" sz="2200" b="0" i="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hlinkClick r:id="rId16" tooltip="Command substitution"/>
              </a:rPr>
              <a:t>command substitution</a:t>
            </a:r>
            <a:r>
              <a:rPr lang="en-US" sz="2200" b="0" i="0" dirty="0">
                <a:effectLst/>
                <a:latin typeface="Helvetica Neue"/>
                <a:ea typeface="Helvetica Neue"/>
                <a:cs typeface="Helvetica Neue"/>
                <a:sym typeface="Helvetica Neue"/>
              </a:rPr>
              <a:t>, </a:t>
            </a:r>
            <a:r>
              <a:rPr lang="en-US" sz="2200" b="0" i="0" u="none" strike="noStrike" dirty="0">
                <a:effectLst/>
                <a:latin typeface="Helvetica Neue"/>
                <a:ea typeface="Helvetica Neue"/>
                <a:cs typeface="Helvetica Neue"/>
                <a:sym typeface="Helvetica Neue"/>
                <a:hlinkClick r:id="rId17" tooltip="Variable (programming)"/>
              </a:rPr>
              <a:t>variables</a:t>
            </a:r>
            <a:r>
              <a:rPr lang="en-US" sz="2200" b="0" i="0" dirty="0">
                <a:effectLst/>
                <a:latin typeface="Helvetica Neue"/>
                <a:ea typeface="Helvetica Neue"/>
                <a:cs typeface="Helvetica Neue"/>
                <a:sym typeface="Helvetica Neue"/>
              </a:rPr>
              <a:t> and </a:t>
            </a:r>
            <a:r>
              <a:rPr lang="en-US" sz="2200" b="0" i="0" u="none" strike="noStrike" dirty="0">
                <a:effectLst/>
                <a:latin typeface="Helvetica Neue"/>
                <a:ea typeface="Helvetica Neue"/>
                <a:cs typeface="Helvetica Neue"/>
                <a:sym typeface="Helvetica Neue"/>
                <a:hlinkClick r:id="rId18" tooltip="Control flow"/>
              </a:rPr>
              <a:t>control structures</a:t>
            </a:r>
            <a:r>
              <a:rPr lang="en-US" sz="2200" b="0" i="0" dirty="0">
                <a:effectLst/>
                <a:latin typeface="Helvetica Neue"/>
                <a:ea typeface="Helvetica Neue"/>
                <a:cs typeface="Helvetica Neue"/>
                <a:sym typeface="Helvetica Neue"/>
              </a:rPr>
              <a:t> for </a:t>
            </a:r>
            <a:r>
              <a:rPr lang="en-US" sz="2200" b="0" i="0" u="none" strike="noStrike" dirty="0">
                <a:effectLst/>
                <a:latin typeface="Helvetica Neue"/>
                <a:ea typeface="Helvetica Neue"/>
                <a:cs typeface="Helvetica Neue"/>
                <a:sym typeface="Helvetica Neue"/>
                <a:hlinkClick r:id="rId19" tooltip="Conditional (programming)"/>
              </a:rPr>
              <a:t>condition-testing</a:t>
            </a:r>
            <a:r>
              <a:rPr lang="en-US" sz="2200" b="0" i="0" dirty="0">
                <a:effectLst/>
                <a:latin typeface="Helvetica Neue"/>
                <a:ea typeface="Helvetica Neue"/>
                <a:cs typeface="Helvetica Neue"/>
                <a:sym typeface="Helvetica Neue"/>
              </a:rPr>
              <a:t> and </a:t>
            </a:r>
            <a:r>
              <a:rPr lang="en-US" sz="2200" b="0" i="0" u="none" strike="noStrike" dirty="0">
                <a:effectLst/>
                <a:latin typeface="Helvetica Neue"/>
                <a:ea typeface="Helvetica Neue"/>
                <a:cs typeface="Helvetica Neue"/>
                <a:sym typeface="Helvetica Neue"/>
                <a:hlinkClick r:id="rId20" tooltip="Iteration"/>
              </a:rPr>
              <a:t>iteration</a:t>
            </a:r>
            <a:r>
              <a:rPr lang="en-US" sz="2200" b="0" i="0" dirty="0">
                <a:effectLst/>
                <a:latin typeface="Helvetica Neue"/>
                <a:ea typeface="Helvetica Neue"/>
                <a:cs typeface="Helvetica Neue"/>
                <a:sym typeface="Helvetica Neue"/>
              </a:rPr>
              <a:t>.</a:t>
            </a:r>
          </a:p>
          <a:p>
            <a:endParaRPr lang="en-US" dirty="0"/>
          </a:p>
          <a:p>
            <a:r>
              <a:rPr lang="en-US" dirty="0">
                <a:hlinkClick r:id="rId21"/>
              </a:rPr>
              <a:t>https://en.wikipedia.org/wiki/Unix_shell</a:t>
            </a:r>
            <a:endParaRPr lang="en-US" dirty="0"/>
          </a:p>
        </p:txBody>
      </p:sp>
    </p:spTree>
    <p:extLst>
      <p:ext uri="{BB962C8B-B14F-4D97-AF65-F5344CB8AC3E}">
        <p14:creationId xmlns:p14="http://schemas.microsoft.com/office/powerpoint/2010/main" val="422662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mv SRR098026-copy.fastq backup</a:t>
            </a:r>
          </a:p>
          <a:p>
            <a:pPr marL="342900" indent="-342900">
              <a:buFont typeface="Arial" panose="020B0604020202020204" pitchFamily="34" charset="0"/>
              <a:buChar char="•"/>
            </a:pPr>
            <a:r>
              <a:rPr lang="en-US" dirty="0"/>
              <a:t>ls backup</a:t>
            </a:r>
          </a:p>
          <a:p>
            <a:pPr marL="342900" indent="-342900">
              <a:buFont typeface="Arial" panose="020B0604020202020204" pitchFamily="34" charset="0"/>
              <a:buChar char="•"/>
            </a:pPr>
            <a:r>
              <a:rPr lang="en-US" dirty="0"/>
              <a:t>cd backup</a:t>
            </a:r>
          </a:p>
          <a:p>
            <a:pPr marL="342900" indent="-342900">
              <a:buFont typeface="Arial" panose="020B0604020202020204" pitchFamily="34" charset="0"/>
              <a:buChar char="•"/>
            </a:pPr>
            <a:r>
              <a:rPr lang="en-US" dirty="0"/>
              <a:t>mv SRR098026-copy.fastq SRR098026-backup.fastq</a:t>
            </a:r>
          </a:p>
          <a:p>
            <a:pPr marL="342900" indent="-342900">
              <a:buFont typeface="Arial" panose="020B0604020202020204" pitchFamily="34" charset="0"/>
              <a:buChar char="•"/>
            </a:pPr>
            <a:r>
              <a:rPr lang="en-US" dirty="0"/>
              <a:t>ls</a:t>
            </a:r>
          </a:p>
          <a:p>
            <a:endParaRPr lang="en-US" dirty="0"/>
          </a:p>
        </p:txBody>
      </p:sp>
    </p:spTree>
    <p:extLst>
      <p:ext uri="{BB962C8B-B14F-4D97-AF65-F5344CB8AC3E}">
        <p14:creationId xmlns:p14="http://schemas.microsoft.com/office/powerpoint/2010/main" val="290834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55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329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Just because we created the backup doesn’t mean it’s safe from modifications, unless we protect it. </a:t>
            </a:r>
          </a:p>
          <a:p>
            <a:pPr marL="342900" indent="-342900">
              <a:buFont typeface="Arial" panose="020B0604020202020204" pitchFamily="34" charset="0"/>
              <a:buChar char="•"/>
            </a:pPr>
            <a:r>
              <a:rPr lang="en-US" dirty="0"/>
              <a:t>Make sure you’re in the </a:t>
            </a:r>
            <a:r>
              <a:rPr lang="en-US" dirty="0" err="1"/>
              <a:t>untrimmed_fastq</a:t>
            </a:r>
            <a:r>
              <a:rPr lang="en-US" dirty="0"/>
              <a:t> directory.</a:t>
            </a:r>
          </a:p>
          <a:p>
            <a:pPr marL="342900" indent="-342900">
              <a:buFont typeface="Arial" panose="020B0604020202020204" pitchFamily="34" charset="0"/>
              <a:buChar char="•"/>
            </a:pPr>
            <a:r>
              <a:rPr lang="en-US" dirty="0"/>
              <a:t>ls –l</a:t>
            </a:r>
          </a:p>
          <a:p>
            <a:pPr marL="342900" indent="-342900">
              <a:buFont typeface="Arial" panose="020B0604020202020204" pitchFamily="34" charset="0"/>
              <a:buChar char="•"/>
            </a:pPr>
            <a:r>
              <a:rPr lang="en-US" dirty="0"/>
              <a:t>shows you permissions </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Most common file types are ‘-’ (regular non-directory file), ‘d’ (directory), and ‘l’ (symbolic link)</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From </a:t>
            </a:r>
            <a:r>
              <a:rPr lang="en-US" dirty="0">
                <a:hlinkClick r:id="rId3"/>
              </a:rPr>
              <a:t>https://www.zybuluo.com/haokuixi/note/27480</a:t>
            </a:r>
            <a:r>
              <a:rPr lang="en-US" dirty="0"/>
              <a:t>:</a:t>
            </a:r>
          </a:p>
          <a:p>
            <a:pPr marL="0" indent="0">
              <a:buFont typeface="Arial" panose="020B0604020202020204" pitchFamily="34" charset="0"/>
              <a:buNone/>
            </a:pPr>
            <a:endParaRPr lang="en-US" dirty="0"/>
          </a:p>
          <a:p>
            <a:r>
              <a:rPr lang="en-US" sz="2200" b="0" i="0" dirty="0">
                <a:effectLst/>
                <a:latin typeface="Helvetica Neue"/>
                <a:ea typeface="Helvetica Neue"/>
                <a:cs typeface="Helvetica Neue"/>
                <a:sym typeface="Helvetica Neue"/>
              </a:rPr>
              <a:t>The </a:t>
            </a:r>
            <a:r>
              <a:rPr lang="en-US" sz="2200" b="1" i="0" dirty="0">
                <a:effectLst/>
                <a:latin typeface="Helvetica Neue"/>
                <a:ea typeface="Helvetica Neue"/>
                <a:cs typeface="Helvetica Neue"/>
                <a:sym typeface="Helvetica Neue"/>
              </a:rPr>
              <a:t>@ suffix </a:t>
            </a:r>
            <a:r>
              <a:rPr lang="en-US" sz="2200" b="0" i="0" dirty="0">
                <a:effectLst/>
                <a:latin typeface="Helvetica Neue"/>
                <a:ea typeface="Helvetica Neue"/>
                <a:cs typeface="Helvetica Neue"/>
                <a:sym typeface="Helvetica Neue"/>
              </a:rPr>
              <a:t>is unique to Mac OS and it means the file has extended attributes. You can use the </a:t>
            </a:r>
            <a:r>
              <a:rPr lang="en-US" sz="2200" b="1" i="0" dirty="0" err="1">
                <a:effectLst/>
                <a:latin typeface="Helvetica Neue"/>
                <a:ea typeface="Helvetica Neue"/>
                <a:cs typeface="Helvetica Neue"/>
                <a:sym typeface="Helvetica Neue"/>
              </a:rPr>
              <a:t>xattr</a:t>
            </a:r>
            <a:r>
              <a:rPr lang="en-US" sz="2200" b="0" i="0" dirty="0">
                <a:effectLst/>
                <a:latin typeface="Helvetica Neue"/>
                <a:ea typeface="Helvetica Neue"/>
                <a:cs typeface="Helvetica Neue"/>
                <a:sym typeface="Helvetica Neue"/>
              </a:rPr>
              <a:t> command-line utility to view and modify them:</a:t>
            </a:r>
          </a:p>
          <a:p>
            <a:pPr marL="342900" indent="-342900">
              <a:buFont typeface="Arial" panose="020B0604020202020204" pitchFamily="34" charset="0"/>
              <a:buChar char="•"/>
            </a:pPr>
            <a:r>
              <a:rPr lang="en-US" dirty="0" err="1"/>
              <a:t>xattr</a:t>
            </a:r>
            <a:r>
              <a:rPr lang="en-US" dirty="0"/>
              <a:t> --list filename</a:t>
            </a:r>
          </a:p>
          <a:p>
            <a:pPr marL="342900" indent="-342900">
              <a:buFont typeface="Arial" panose="020B0604020202020204" pitchFamily="34" charset="0"/>
              <a:buChar char="•"/>
            </a:pPr>
            <a:r>
              <a:rPr lang="en-US" dirty="0" err="1"/>
              <a:t>xattr</a:t>
            </a:r>
            <a:r>
              <a:rPr lang="en-US" dirty="0"/>
              <a:t> --set </a:t>
            </a:r>
            <a:r>
              <a:rPr lang="en-US" dirty="0" err="1"/>
              <a:t>propname</a:t>
            </a:r>
            <a:r>
              <a:rPr lang="en-US" dirty="0"/>
              <a:t> </a:t>
            </a:r>
            <a:r>
              <a:rPr lang="en-US" dirty="0" err="1"/>
              <a:t>propvalue</a:t>
            </a:r>
            <a:r>
              <a:rPr lang="en-US" dirty="0"/>
              <a:t> filename</a:t>
            </a:r>
          </a:p>
          <a:p>
            <a:pPr marL="342900" indent="-342900">
              <a:buFont typeface="Arial" panose="020B0604020202020204" pitchFamily="34" charset="0"/>
              <a:buChar char="•"/>
            </a:pPr>
            <a:r>
              <a:rPr lang="en-US" dirty="0" err="1"/>
              <a:t>xattr</a:t>
            </a:r>
            <a:r>
              <a:rPr lang="en-US" dirty="0"/>
              <a:t> --delete </a:t>
            </a:r>
            <a:r>
              <a:rPr lang="en-US" dirty="0" err="1"/>
              <a:t>propname</a:t>
            </a:r>
            <a:r>
              <a:rPr lang="en-US" dirty="0"/>
              <a:t> filename</a:t>
            </a:r>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The </a:t>
            </a:r>
            <a:r>
              <a:rPr lang="en-US" sz="2200" b="1" i="0" dirty="0">
                <a:effectLst/>
                <a:latin typeface="Helvetica Neue"/>
                <a:ea typeface="Helvetica Neue"/>
                <a:cs typeface="Helvetica Neue"/>
                <a:sym typeface="Helvetica Neue"/>
              </a:rPr>
              <a:t>+ suffix </a:t>
            </a:r>
            <a:r>
              <a:rPr lang="en-US" sz="2200" b="0" i="0" dirty="0">
                <a:effectLst/>
                <a:latin typeface="Helvetica Neue"/>
                <a:ea typeface="Helvetica Neue"/>
                <a:cs typeface="Helvetica Neue"/>
                <a:sym typeface="Helvetica Neue"/>
              </a:rPr>
              <a:t>means the file has an access control list, and is common in any *nix that supports ACLs. Giving ls the -e flag will make it show the associated ACLs after the file, and </a:t>
            </a:r>
            <a:r>
              <a:rPr lang="en-US" sz="2200" b="0" i="0" dirty="0" err="1">
                <a:effectLst/>
                <a:latin typeface="Helvetica Neue"/>
                <a:ea typeface="Helvetica Neue"/>
                <a:cs typeface="Helvetica Neue"/>
                <a:sym typeface="Helvetica Neue"/>
              </a:rPr>
              <a:t>chmod</a:t>
            </a:r>
            <a:r>
              <a:rPr lang="en-US" sz="2200" b="0" i="0" dirty="0">
                <a:effectLst/>
                <a:latin typeface="Helvetica Neue"/>
                <a:ea typeface="Helvetica Neue"/>
                <a:cs typeface="Helvetica Neue"/>
                <a:sym typeface="Helvetica Neue"/>
              </a:rPr>
              <a:t> can be used to modify then. Most of this is from the </a:t>
            </a:r>
            <a:r>
              <a:rPr lang="en-US" sz="2200" b="0" i="0" dirty="0" err="1">
                <a:effectLst/>
                <a:latin typeface="Helvetica Neue"/>
                <a:ea typeface="Helvetica Neue"/>
                <a:cs typeface="Helvetica Neue"/>
                <a:sym typeface="Helvetica Neue"/>
              </a:rPr>
              <a:t>chmod</a:t>
            </a:r>
            <a:r>
              <a:rPr lang="en-US" sz="2200" b="0" i="0" dirty="0">
                <a:effectLst/>
                <a:latin typeface="Helvetica Neue"/>
                <a:ea typeface="Helvetica Neue"/>
                <a:cs typeface="Helvetica Neue"/>
                <a:sym typeface="Helvetica Neue"/>
              </a:rPr>
              <a:t> man page:</a:t>
            </a:r>
          </a:p>
          <a:p>
            <a:r>
              <a:rPr lang="en-US" sz="2200" b="0" i="0" dirty="0">
                <a:effectLst/>
                <a:latin typeface="Helvetica Neue"/>
                <a:ea typeface="Helvetica Neue"/>
                <a:cs typeface="Helvetica Neue"/>
                <a:sym typeface="Helvetica Neue"/>
              </a:rPr>
              <a:t>You add an ACL with </a:t>
            </a:r>
            <a:r>
              <a:rPr lang="en-US" sz="2200" b="0" i="0" dirty="0" err="1">
                <a:effectLst/>
                <a:latin typeface="Helvetica Neue"/>
                <a:ea typeface="Helvetica Neue"/>
                <a:cs typeface="Helvetica Neue"/>
                <a:sym typeface="Helvetica Neue"/>
              </a:rPr>
              <a:t>chmod</a:t>
            </a:r>
            <a:r>
              <a:rPr lang="en-US" sz="2200" b="0" i="0" dirty="0">
                <a:effectLst/>
                <a:latin typeface="Helvetica Neue"/>
                <a:ea typeface="Helvetica Neue"/>
                <a:cs typeface="Helvetica Neue"/>
                <a:sym typeface="Helvetica Neue"/>
              </a:rPr>
              <a:t> +a "</a:t>
            </a:r>
            <a:r>
              <a:rPr lang="en-US" sz="2200" b="0" i="0" dirty="0" err="1">
                <a:effectLst/>
                <a:latin typeface="Helvetica Neue"/>
                <a:ea typeface="Helvetica Neue"/>
                <a:cs typeface="Helvetica Neue"/>
                <a:sym typeface="Helvetica Neue"/>
              </a:rPr>
              <a:t>type:name</a:t>
            </a:r>
            <a:r>
              <a:rPr lang="en-US" sz="2200" b="0" i="0" dirty="0">
                <a:effectLst/>
                <a:latin typeface="Helvetica Neue"/>
                <a:ea typeface="Helvetica Neue"/>
                <a:cs typeface="Helvetica Neue"/>
                <a:sym typeface="Helvetica Neue"/>
              </a:rPr>
              <a:t> flag permission,...", and remove it with </a:t>
            </a:r>
            <a:r>
              <a:rPr lang="en-US" sz="2200" b="0" i="0" dirty="0" err="1">
                <a:effectLst/>
                <a:latin typeface="Helvetica Neue"/>
                <a:ea typeface="Helvetica Neue"/>
                <a:cs typeface="Helvetica Neue"/>
                <a:sym typeface="Helvetica Neue"/>
              </a:rPr>
              <a:t>chmod</a:t>
            </a:r>
            <a:r>
              <a:rPr lang="en-US" sz="2200" b="0" i="0" dirty="0">
                <a:effectLst/>
                <a:latin typeface="Helvetica Neue"/>
                <a:ea typeface="Helvetica Neue"/>
                <a:cs typeface="Helvetica Neue"/>
                <a:sym typeface="Helvetica Neue"/>
              </a:rPr>
              <a:t> -a. The argument to </a:t>
            </a:r>
            <a:r>
              <a:rPr lang="en-US" sz="2200" b="0" i="0" dirty="0" err="1">
                <a:effectLst/>
                <a:latin typeface="Helvetica Neue"/>
                <a:ea typeface="Helvetica Neue"/>
                <a:cs typeface="Helvetica Neue"/>
                <a:sym typeface="Helvetica Neue"/>
              </a:rPr>
              <a:t>chmod</a:t>
            </a:r>
            <a:r>
              <a:rPr lang="en-US" sz="2200" b="0" i="0" dirty="0">
                <a:effectLst/>
                <a:latin typeface="Helvetica Neue"/>
                <a:ea typeface="Helvetica Neue"/>
                <a:cs typeface="Helvetica Neue"/>
                <a:sym typeface="Helvetica Neue"/>
              </a:rPr>
              <a:t> is fairly complicated</a:t>
            </a:r>
          </a:p>
          <a:p>
            <a:endParaRPr lang="en-US" sz="2200" b="0" i="0" dirty="0">
              <a:effectLst/>
              <a:latin typeface="Helvetica Neue"/>
              <a:ea typeface="Helvetica Neue"/>
              <a:cs typeface="Helvetica Neue"/>
              <a:sym typeface="Helvetica Neue"/>
            </a:endParaRPr>
          </a:p>
          <a:p>
            <a:r>
              <a:rPr lang="en-US" sz="2200" b="0" i="0" dirty="0">
                <a:effectLst/>
                <a:latin typeface="Helvetica Neue"/>
                <a:ea typeface="Helvetica Neue"/>
                <a:cs typeface="Helvetica Neue"/>
                <a:sym typeface="Helvetica Neue"/>
              </a:rPr>
              <a:t>Sticky bit: </a:t>
            </a:r>
            <a:r>
              <a:rPr lang="en-US" dirty="0">
                <a:hlinkClick r:id="rId4"/>
              </a:rPr>
              <a:t>https://www.thegeekstuff.com/2013/02/sticky-bit/</a:t>
            </a:r>
            <a:endParaRPr lang="en-US" dirty="0"/>
          </a:p>
          <a:p>
            <a:r>
              <a:rPr lang="en-US" sz="2200" b="0" i="0" dirty="0">
                <a:effectLst/>
                <a:latin typeface="Helvetica Neue"/>
                <a:ea typeface="Helvetica Neue"/>
                <a:cs typeface="Helvetica Neue"/>
                <a:sym typeface="Helvetica Neue"/>
              </a:rPr>
              <a:t>Example: </a:t>
            </a:r>
            <a:r>
              <a:rPr lang="en-US" dirty="0" err="1"/>
              <a:t>drwxrwxrw</a:t>
            </a:r>
            <a:r>
              <a:rPr lang="en-US" b="1" dirty="0" err="1">
                <a:effectLst/>
              </a:rPr>
              <a:t>t</a:t>
            </a:r>
            <a:endParaRPr lang="en-US"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325142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chmod</a:t>
            </a:r>
            <a:r>
              <a:rPr lang="en-US" dirty="0"/>
              <a:t> –w SRR098026-backup.fastq</a:t>
            </a:r>
          </a:p>
          <a:p>
            <a:r>
              <a:rPr lang="en-US" dirty="0"/>
              <a:t>ls -l</a:t>
            </a:r>
          </a:p>
        </p:txBody>
      </p:sp>
    </p:spTree>
    <p:extLst>
      <p:ext uri="{BB962C8B-B14F-4D97-AF65-F5344CB8AC3E}">
        <p14:creationId xmlns:p14="http://schemas.microsoft.com/office/powerpoint/2010/main" val="3706568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119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Let’s try </a:t>
            </a:r>
            <a:r>
              <a:rPr lang="en-US" dirty="0" err="1"/>
              <a:t>rm</a:t>
            </a:r>
            <a:r>
              <a:rPr lang="en-US" dirty="0"/>
              <a:t> SRR098026-backup.fastq. Since we’ve write-protected it, the shell will ask us if it’s okay to override file permissions.</a:t>
            </a:r>
          </a:p>
          <a:p>
            <a:pPr marL="342900" indent="-342900">
              <a:buFont typeface="Arial" panose="020B0604020202020204" pitchFamily="34" charset="0"/>
              <a:buChar char="•"/>
            </a:pPr>
            <a:r>
              <a:rPr lang="en-US" dirty="0"/>
              <a:t>Now let’s recursively remove the directory ”backup. Move up to the directory above (using .. from the backup directory)</a:t>
            </a:r>
          </a:p>
          <a:p>
            <a:pPr marL="342900" indent="-342900">
              <a:buFont typeface="Arial" panose="020B0604020202020204" pitchFamily="34" charset="0"/>
              <a:buChar char="•"/>
            </a:pPr>
            <a:r>
              <a:rPr lang="en-US" dirty="0" err="1"/>
              <a:t>rm</a:t>
            </a:r>
            <a:r>
              <a:rPr lang="en-US" dirty="0"/>
              <a:t> -r backup</a:t>
            </a:r>
          </a:p>
          <a:p>
            <a:pPr marL="342900" indent="-342900">
              <a:buFont typeface="Arial" panose="020B0604020202020204" pitchFamily="34" charset="0"/>
              <a:buChar char="•"/>
            </a:pPr>
            <a:r>
              <a:rPr lang="en-US" dirty="0"/>
              <a:t>if we have write-protected this file, we’ll be asked if we want to remove the files in the directory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1328760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protect yourself from accidently deleting or overwriting important files, consider setting ‘</a:t>
            </a:r>
            <a:r>
              <a:rPr lang="en-US" dirty="0" err="1"/>
              <a:t>noclobber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From </a:t>
            </a:r>
            <a:r>
              <a:rPr lang="en-US" dirty="0">
                <a:hlinkClick r:id="rId3"/>
              </a:rPr>
              <a:t>https://unix.stackexchange.com/questions/452865/are-there-any-disadvantages-of-setting-noclobber</a:t>
            </a:r>
            <a:r>
              <a:rPr lang="en-US" dirty="0"/>
              <a:t>:</a:t>
            </a:r>
          </a:p>
          <a:p>
            <a:pPr marL="0" indent="0">
              <a:buFont typeface="Arial" panose="020B0604020202020204" pitchFamily="34" charset="0"/>
              <a:buNone/>
            </a:pPr>
            <a:endParaRPr lang="en-US" dirty="0"/>
          </a:p>
          <a:p>
            <a:pPr marL="342900" indent="-342900">
              <a:buFont typeface="Arial" panose="020B0604020202020204" pitchFamily="34" charset="0"/>
              <a:buChar char="•"/>
            </a:pPr>
            <a:r>
              <a:rPr lang="en-US" sz="2200" dirty="0">
                <a:effectLst/>
                <a:latin typeface="Helvetica Neue"/>
                <a:ea typeface="Helvetica Neue"/>
                <a:cs typeface="Helvetica Neue"/>
                <a:sym typeface="Helvetica Neue"/>
              </a:rPr>
              <a:t>set -o </a:t>
            </a:r>
            <a:r>
              <a:rPr lang="en-US" sz="2200" dirty="0" err="1">
                <a:effectLst/>
                <a:latin typeface="Helvetica Neue"/>
                <a:ea typeface="Helvetica Neue"/>
                <a:cs typeface="Helvetica Neue"/>
                <a:sym typeface="Helvetica Neue"/>
              </a:rPr>
              <a:t>noclobber</a:t>
            </a:r>
            <a:endParaRPr lang="en-US" sz="2200" dirty="0">
              <a:effectLst/>
              <a:latin typeface="Helvetica Neue"/>
              <a:ea typeface="Helvetica Neue"/>
              <a:cs typeface="Helvetica Neue"/>
              <a:sym typeface="Helvetica Neue"/>
            </a:endParaRPr>
          </a:p>
          <a:p>
            <a:pPr marL="342900" indent="-342900">
              <a:buFont typeface="Arial" panose="020B0604020202020204" pitchFamily="34" charset="0"/>
              <a:buChar char="•"/>
            </a:pPr>
            <a:r>
              <a:rPr lang="en-US" sz="2200" dirty="0">
                <a:effectLst/>
                <a:latin typeface="Helvetica Neue"/>
                <a:ea typeface="Helvetica Neue"/>
                <a:cs typeface="Helvetica Neue"/>
                <a:sym typeface="Helvetica Neue"/>
              </a:rPr>
              <a:t>alias </a:t>
            </a:r>
            <a:r>
              <a:rPr lang="en-US" sz="2200" dirty="0" err="1">
                <a:effectLst/>
                <a:latin typeface="Helvetica Neue"/>
                <a:ea typeface="Helvetica Neue"/>
                <a:cs typeface="Helvetica Neue"/>
                <a:sym typeface="Helvetica Neue"/>
              </a:rPr>
              <a:t>cp</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cp</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a:t>
            </a:r>
          </a:p>
          <a:p>
            <a:pPr marL="342900" indent="-342900">
              <a:buFont typeface="Arial" panose="020B0604020202020204" pitchFamily="34" charset="0"/>
              <a:buChar char="•"/>
            </a:pPr>
            <a:r>
              <a:rPr lang="en-US" sz="2200" dirty="0">
                <a:effectLst/>
                <a:latin typeface="Helvetica Neue"/>
                <a:ea typeface="Helvetica Neue"/>
                <a:cs typeface="Helvetica Neue"/>
                <a:sym typeface="Helvetica Neue"/>
              </a:rPr>
              <a:t>alias mv='mv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a:t>
            </a:r>
            <a:endParaRPr lang="en-US" dirty="0"/>
          </a:p>
          <a:p>
            <a:endParaRPr lang="en-US" dirty="0"/>
          </a:p>
        </p:txBody>
      </p:sp>
    </p:spTree>
    <p:extLst>
      <p:ext uri="{BB962C8B-B14F-4D97-AF65-F5344CB8AC3E}">
        <p14:creationId xmlns:p14="http://schemas.microsoft.com/office/powerpoint/2010/main" val="1111152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9192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90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Some tools </a:t>
            </a:r>
            <a:r>
              <a:rPr lang="en-US" b="1" dirty="0"/>
              <a:t>can only be accessed via the command line</a:t>
            </a:r>
            <a:r>
              <a:rPr lang="en-US" dirty="0"/>
              <a:t>, or have extra functionality via a CLI</a:t>
            </a:r>
          </a:p>
          <a:p>
            <a:pPr marL="342900" indent="-342900">
              <a:buFont typeface="Arial" panose="020B0604020202020204" pitchFamily="34" charset="0"/>
              <a:buChar char="•"/>
            </a:pPr>
            <a:r>
              <a:rPr lang="en-US" dirty="0"/>
              <a:t>Lets you </a:t>
            </a:r>
            <a:r>
              <a:rPr lang="en-US" b="1" dirty="0"/>
              <a:t>automate repetitive tasks </a:t>
            </a:r>
            <a:r>
              <a:rPr lang="en-US" dirty="0"/>
              <a:t>and </a:t>
            </a:r>
            <a:r>
              <a:rPr lang="en-US" b="1" dirty="0"/>
              <a:t>helps reduce errors</a:t>
            </a:r>
            <a:r>
              <a:rPr lang="en-US" dirty="0"/>
              <a:t>, which </a:t>
            </a:r>
            <a:r>
              <a:rPr lang="en-US" b="1" dirty="0"/>
              <a:t>enhances reproducibility of work</a:t>
            </a:r>
          </a:p>
          <a:p>
            <a:pPr marL="342900" lvl="6" indent="-342900">
              <a:buFont typeface="Arial" panose="020B0604020202020204" pitchFamily="34" charset="0"/>
              <a:buChar char="•"/>
            </a:pPr>
            <a:r>
              <a:rPr lang="en-US" b="0" dirty="0"/>
              <a:t>Command history is stored</a:t>
            </a:r>
          </a:p>
          <a:p>
            <a:pPr marL="342900" lvl="6" indent="-342900">
              <a:buFont typeface="Arial" panose="020B0604020202020204" pitchFamily="34" charset="0"/>
              <a:buChar char="•"/>
            </a:pPr>
            <a:r>
              <a:rPr lang="en-US" b="0" dirty="0"/>
              <a:t>Necessary for using </a:t>
            </a:r>
            <a:r>
              <a:rPr lang="en-US" b="1" dirty="0"/>
              <a:t>Quest</a:t>
            </a:r>
            <a:r>
              <a:rPr lang="en-US" b="0" dirty="0"/>
              <a:t> (or other Linux cluster)</a:t>
            </a:r>
          </a:p>
        </p:txBody>
      </p:sp>
    </p:spTree>
    <p:extLst>
      <p:ext uri="{BB962C8B-B14F-4D97-AF65-F5344CB8AC3E}">
        <p14:creationId xmlns:p14="http://schemas.microsoft.com/office/powerpoint/2010/main" val="3760336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458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a:t>
            </a:r>
            <a:r>
              <a:rPr lang="en-US" dirty="0" err="1"/>
              <a:t>README.txt</a:t>
            </a:r>
            <a:endParaRPr lang="en-US" dirty="0"/>
          </a:p>
          <a:p>
            <a:r>
              <a:rPr lang="en-US" dirty="0"/>
              <a:t>hit “</a:t>
            </a:r>
            <a:r>
              <a:rPr lang="en-US" dirty="0" err="1"/>
              <a:t>i</a:t>
            </a:r>
            <a:r>
              <a:rPr lang="en-US" dirty="0"/>
              <a:t>” </a:t>
            </a:r>
          </a:p>
          <a:p>
            <a:r>
              <a:rPr lang="en-US" dirty="0"/>
              <a:t>Type in some lines of text describing the files: what they contain, how many, location of backup files (if any). there’s not much to say about them right now, but in real life, we would update this readme file as we make edits. </a:t>
            </a:r>
          </a:p>
          <a:p>
            <a:r>
              <a:rPr lang="en-US" dirty="0"/>
              <a:t>When done, hit esc key, type :w, then :q</a:t>
            </a:r>
          </a:p>
        </p:txBody>
      </p:sp>
    </p:spTree>
    <p:extLst>
      <p:ext uri="{BB962C8B-B14F-4D97-AF65-F5344CB8AC3E}">
        <p14:creationId xmlns:p14="http://schemas.microsoft.com/office/powerpoint/2010/main" val="3072000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14814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2987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79174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Adding colors to your terminal:</a:t>
            </a:r>
            <a:endParaRPr lang="en-US" dirty="0">
              <a:hlinkClick r:id=""/>
            </a:endParaRPr>
          </a:p>
          <a:p>
            <a:endParaRPr lang="en-US" dirty="0">
              <a:hlinkClick r:id=""/>
            </a:endParaRPr>
          </a:p>
          <a:p>
            <a:r>
              <a:rPr lang="en-US" dirty="0">
                <a:hlinkClick r:id=""/>
              </a:rPr>
              <a:t>https://tiriboy.blogspot.com/2015/01/syntax-highlighting-bash-terminal-and.html</a:t>
            </a:r>
            <a:endParaRPr lang="en-US" dirty="0"/>
          </a:p>
          <a:p>
            <a:r>
              <a:rPr lang="en-US" dirty="0">
                <a:hlinkClick r:id="rId3"/>
              </a:rPr>
              <a:t>http://osxdaily.com/2012/02/21/add-color-to-the-terminal-in-mac-os-x/</a:t>
            </a:r>
            <a:endParaRPr lang="en-US" dirty="0"/>
          </a:p>
          <a:p>
            <a:endParaRPr lang="en-US" dirty="0"/>
          </a:p>
        </p:txBody>
      </p:sp>
    </p:spTree>
    <p:extLst>
      <p:ext uri="{BB962C8B-B14F-4D97-AF65-F5344CB8AC3E}">
        <p14:creationId xmlns:p14="http://schemas.microsoft.com/office/powerpoint/2010/main" val="38681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4487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file </a:t>
            </a:r>
            <a:r>
              <a:rPr lang="en-US" sz="2200" b="1" dirty="0" err="1">
                <a:effectLst/>
                <a:latin typeface="Helvetica Neue"/>
                <a:ea typeface="Helvetica Neue"/>
                <a:cs typeface="Helvetica Neue"/>
                <a:sym typeface="Helvetica Neue"/>
              </a:rPr>
              <a:t>solar.pdf</a:t>
            </a:r>
            <a:r>
              <a:rPr lang="en-US" sz="2200" b="1" dirty="0">
                <a:effectLst/>
                <a:latin typeface="Helvetica Neue"/>
                <a:ea typeface="Helvetica Neue"/>
                <a:cs typeface="Helvetica Neue"/>
                <a:sym typeface="Helvetica Neue"/>
              </a:rPr>
              <a:t> </a:t>
            </a:r>
          </a:p>
          <a:p>
            <a:r>
              <a:rPr lang="en-US" sz="2200" dirty="0" err="1">
                <a:effectLst/>
                <a:latin typeface="Helvetica Neue"/>
                <a:ea typeface="Helvetica Neue"/>
                <a:cs typeface="Helvetica Neue"/>
                <a:sym typeface="Helvetica Neue"/>
              </a:rPr>
              <a:t>solar.pdf</a:t>
            </a:r>
            <a:r>
              <a:rPr lang="en-US" sz="2200" dirty="0">
                <a:effectLst/>
                <a:latin typeface="Helvetica Neue"/>
                <a:ea typeface="Helvetica Neue"/>
                <a:cs typeface="Helvetica Neue"/>
                <a:sym typeface="Helvetica Neue"/>
              </a:rPr>
              <a:t>: PDF document, version 1.3</a:t>
            </a:r>
          </a:p>
          <a:p>
            <a:endParaRPr lang="en-US" dirty="0"/>
          </a:p>
          <a:p>
            <a:r>
              <a:rPr lang="en-US" dirty="0"/>
              <a:t># Locate update command</a:t>
            </a:r>
          </a:p>
          <a:p>
            <a:r>
              <a:rPr lang="en-US" b="1" dirty="0"/>
              <a:t>$ </a:t>
            </a:r>
            <a:r>
              <a:rPr lang="en-US" sz="2200" b="1" dirty="0" err="1">
                <a:effectLst/>
                <a:latin typeface="Helvetica Neue"/>
                <a:ea typeface="Helvetica Neue"/>
                <a:cs typeface="Helvetica Neue"/>
                <a:sym typeface="Helvetica Neue"/>
              </a:rPr>
              <a:t>sudo</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usr</a:t>
            </a:r>
            <a:r>
              <a:rPr lang="en-US" sz="2200" b="1" dirty="0">
                <a:effectLst/>
                <a:latin typeface="Helvetica Neue"/>
                <a:ea typeface="Helvetica Neue"/>
                <a:cs typeface="Helvetica Neue"/>
                <a:sym typeface="Helvetica Neue"/>
              </a:rPr>
              <a:t>/</a:t>
            </a:r>
            <a:r>
              <a:rPr lang="en-US" sz="2200" b="1" dirty="0" err="1">
                <a:effectLst/>
                <a:latin typeface="Helvetica Neue"/>
                <a:ea typeface="Helvetica Neue"/>
                <a:cs typeface="Helvetica Neue"/>
                <a:sym typeface="Helvetica Neue"/>
              </a:rPr>
              <a:t>libexec</a:t>
            </a:r>
            <a:r>
              <a:rPr lang="en-US" sz="2200" b="1" dirty="0">
                <a:effectLst/>
                <a:latin typeface="Helvetica Neue"/>
                <a:ea typeface="Helvetica Neue"/>
                <a:cs typeface="Helvetica Neue"/>
                <a:sym typeface="Helvetica Neue"/>
              </a:rPr>
              <a:t>/</a:t>
            </a:r>
            <a:r>
              <a:rPr lang="en-US" sz="2200" b="1" dirty="0" err="1">
                <a:effectLst/>
                <a:latin typeface="Helvetica Neue"/>
                <a:ea typeface="Helvetica Neue"/>
                <a:cs typeface="Helvetica Neue"/>
                <a:sym typeface="Helvetica Neue"/>
              </a:rPr>
              <a:t>locate.updatedb</a:t>
            </a:r>
            <a:endParaRPr lang="en-US" sz="2200" b="1" dirty="0">
              <a:effectLst/>
              <a:latin typeface="Helvetica Neue"/>
              <a:ea typeface="Helvetica Neue"/>
              <a:cs typeface="Helvetica Neue"/>
              <a:sym typeface="Helvetica Neue"/>
            </a:endParaRPr>
          </a:p>
          <a:p>
            <a:endParaRPr lang="en-US" dirty="0"/>
          </a:p>
          <a:p>
            <a:r>
              <a:rPr lang="en-US" dirty="0"/>
              <a:t>apropos: Each manual page has a short description available within it. apropos searches the descriptions for instances of keyword.</a:t>
            </a:r>
          </a:p>
          <a:p>
            <a:endParaRPr lang="en-US" dirty="0"/>
          </a:p>
          <a:p>
            <a:r>
              <a:rPr lang="en-US" dirty="0"/>
              <a:t>find:</a:t>
            </a:r>
          </a:p>
          <a:p>
            <a:endParaRPr lang="en-US" dirty="0"/>
          </a:p>
          <a:p>
            <a:r>
              <a:rPr lang="en-US" dirty="0"/>
              <a:t>find ./ -type </a:t>
            </a:r>
            <a:r>
              <a:rPr lang="en-US" dirty="0" err="1"/>
              <a:t>f|d</a:t>
            </a:r>
            <a:r>
              <a:rPr lang="en-US" dirty="0"/>
              <a:t> -name '</a:t>
            </a:r>
            <a:r>
              <a:rPr lang="en-US" dirty="0" err="1"/>
              <a:t>README.md</a:t>
            </a:r>
            <a:r>
              <a:rPr lang="en-US" dirty="0"/>
              <a:t>'</a:t>
            </a:r>
          </a:p>
          <a:p>
            <a:r>
              <a:rPr lang="en-US" dirty="0"/>
              <a:t>find ./ -type f -perm 775 -user mbc400</a:t>
            </a:r>
          </a:p>
          <a:p>
            <a:endParaRPr lang="en-US" dirty="0"/>
          </a:p>
          <a:p>
            <a:r>
              <a:rPr lang="en-US" dirty="0"/>
              <a:t># Have to create ./</a:t>
            </a:r>
            <a:r>
              <a:rPr lang="en-US" dirty="0" err="1"/>
              <a:t>shell_data</a:t>
            </a:r>
            <a:r>
              <a:rPr lang="en-US" dirty="0"/>
              <a:t>/</a:t>
            </a:r>
            <a:r>
              <a:rPr lang="en-US" dirty="0" err="1"/>
              <a:t>molecules_backup</a:t>
            </a:r>
            <a:r>
              <a:rPr lang="en-US" dirty="0"/>
              <a:t> directory first</a:t>
            </a:r>
          </a:p>
          <a:p>
            <a:r>
              <a:rPr lang="en-US" dirty="0"/>
              <a:t>find ./</a:t>
            </a:r>
            <a:r>
              <a:rPr lang="en-US" dirty="0" err="1"/>
              <a:t>shell_data</a:t>
            </a:r>
            <a:r>
              <a:rPr lang="en-US" dirty="0"/>
              <a:t>/molecules/ -type file -name '*.</a:t>
            </a:r>
            <a:r>
              <a:rPr lang="en-US" dirty="0" err="1"/>
              <a:t>pdb</a:t>
            </a:r>
            <a:r>
              <a:rPr lang="en-US" dirty="0"/>
              <a:t>' -exec </a:t>
            </a:r>
            <a:r>
              <a:rPr lang="en-US" dirty="0" err="1"/>
              <a:t>cp</a:t>
            </a:r>
            <a:r>
              <a:rPr lang="en-US" dirty="0"/>
              <a:t> '{}' ./</a:t>
            </a:r>
            <a:r>
              <a:rPr lang="en-US" dirty="0" err="1"/>
              <a:t>shell_data</a:t>
            </a:r>
            <a:r>
              <a:rPr lang="en-US" dirty="0"/>
              <a:t>/</a:t>
            </a:r>
            <a:r>
              <a:rPr lang="en-US" dirty="0" err="1"/>
              <a:t>molecules_backup</a:t>
            </a:r>
            <a:r>
              <a:rPr lang="en-US" dirty="0"/>
              <a:t> \;</a:t>
            </a:r>
          </a:p>
          <a:p>
            <a:endParaRPr lang="en-US" dirty="0"/>
          </a:p>
          <a:p>
            <a:r>
              <a:rPr lang="en-US" dirty="0"/>
              <a:t>find -type f -</a:t>
            </a:r>
            <a:r>
              <a:rPr lang="en-US" dirty="0" err="1"/>
              <a:t>mtime</a:t>
            </a:r>
            <a:r>
              <a:rPr lang="en-US" dirty="0"/>
              <a:t> -30 -exec ls '{}' ./ \; # doesn't work</a:t>
            </a:r>
          </a:p>
          <a:p>
            <a:endParaRPr lang="en-US" dirty="0"/>
          </a:p>
        </p:txBody>
      </p:sp>
    </p:spTree>
    <p:extLst>
      <p:ext uri="{BB962C8B-B14F-4D97-AF65-F5344CB8AC3E}">
        <p14:creationId xmlns:p14="http://schemas.microsoft.com/office/powerpoint/2010/main" val="2062858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530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3814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Go to you’re the </a:t>
            </a:r>
            <a:r>
              <a:rPr lang="en-US" b="1" dirty="0"/>
              <a:t>command-line-genomics folder </a:t>
            </a:r>
            <a:r>
              <a:rPr lang="en-US" b="0" dirty="0"/>
              <a:t>that you downloaded…</a:t>
            </a:r>
          </a:p>
        </p:txBody>
      </p:sp>
    </p:spTree>
    <p:extLst>
      <p:ext uri="{BB962C8B-B14F-4D97-AF65-F5344CB8AC3E}">
        <p14:creationId xmlns:p14="http://schemas.microsoft.com/office/powerpoint/2010/main" val="39405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cd ~/Desktop/</a:t>
            </a:r>
            <a:r>
              <a:rPr lang="en-US" b="1" dirty="0" err="1"/>
              <a:t>commandline_genomics</a:t>
            </a:r>
            <a:r>
              <a:rPr lang="en-US" b="1" dirty="0"/>
              <a:t>-master/</a:t>
            </a:r>
            <a:r>
              <a:rPr lang="en-US" b="1" dirty="0" err="1"/>
              <a:t>shell_data</a:t>
            </a:r>
            <a:r>
              <a:rPr lang="en-US" b="1" dirty="0"/>
              <a:t>/</a:t>
            </a:r>
            <a:r>
              <a:rPr lang="en-US" b="1" dirty="0" err="1"/>
              <a:t>untrimmed_fastq</a:t>
            </a:r>
            <a:endParaRPr lang="en-US" b="1" dirty="0"/>
          </a:p>
          <a:p>
            <a:endParaRPr lang="en-US" dirty="0"/>
          </a:p>
          <a:p>
            <a:r>
              <a:rPr lang="en-US" dirty="0"/>
              <a:t>You’re going to get a BUNCH of stuff from the grep command, but it’s all just lines of nucleotide reads with Ns.</a:t>
            </a:r>
          </a:p>
          <a:p>
            <a:endParaRPr lang="en-US" dirty="0"/>
          </a:p>
          <a:p>
            <a:r>
              <a:rPr lang="en-US" dirty="0"/>
              <a:t>We probably want the read identifier and perhaps the quality score or other information from all 4 lines of the </a:t>
            </a:r>
            <a:r>
              <a:rPr lang="en-US" dirty="0" err="1"/>
              <a:t>fastq</a:t>
            </a:r>
            <a:r>
              <a:rPr lang="en-US" dirty="0"/>
              <a:t> read.</a:t>
            </a:r>
          </a:p>
          <a:p>
            <a:endParaRPr lang="en-US" dirty="0"/>
          </a:p>
        </p:txBody>
      </p:sp>
    </p:spTree>
    <p:extLst>
      <p:ext uri="{BB962C8B-B14F-4D97-AF65-F5344CB8AC3E}">
        <p14:creationId xmlns:p14="http://schemas.microsoft.com/office/powerpoint/2010/main" val="28662538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–B1 GNATNACCACTTCC SRR098026.fastq</a:t>
            </a:r>
          </a:p>
          <a:p>
            <a:r>
              <a:rPr lang="en-US" dirty="0"/>
              <a:t>grep –B1 AAGTT *.</a:t>
            </a:r>
            <a:r>
              <a:rPr lang="en-US" dirty="0" err="1"/>
              <a:t>fastq</a:t>
            </a:r>
            <a:endParaRPr lang="en-US" dirty="0"/>
          </a:p>
        </p:txBody>
      </p:sp>
    </p:spTree>
    <p:extLst>
      <p:ext uri="{BB962C8B-B14F-4D97-AF65-F5344CB8AC3E}">
        <p14:creationId xmlns:p14="http://schemas.microsoft.com/office/powerpoint/2010/main" val="4123443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 </a:t>
            </a:r>
            <a:r>
              <a:rPr lang="en-US" sz="2200" b="1" dirty="0">
                <a:effectLst/>
                <a:latin typeface="Helvetica Neue"/>
                <a:ea typeface="Helvetica Neue"/>
                <a:cs typeface="Helvetica Neue"/>
                <a:sym typeface="Helvetica Neue"/>
              </a:rPr>
              <a:t>grep -B1 GNATNACCACTTCC SRR098026.fastq </a:t>
            </a:r>
          </a:p>
          <a:p>
            <a:r>
              <a:rPr lang="en-US" sz="2200" dirty="0">
                <a:effectLst/>
                <a:latin typeface="Helvetica Neue"/>
                <a:ea typeface="Helvetica Neue"/>
                <a:cs typeface="Helvetica Neue"/>
                <a:sym typeface="Helvetica Neue"/>
              </a:rPr>
              <a:t>@SRR098026.245 HWUSI-EAS1599_1:2:1:2:801 length=35</a:t>
            </a:r>
          </a:p>
          <a:p>
            <a:r>
              <a:rPr lang="en-US" sz="2200" dirty="0">
                <a:effectLst/>
                <a:latin typeface="Helvetica Neue"/>
                <a:ea typeface="Helvetica Neue"/>
                <a:cs typeface="Helvetica Neue"/>
                <a:sym typeface="Helvetica Neue"/>
              </a:rPr>
              <a:t>GNATNACCACTTCCAGTGCTGANNNNNNNGGGATG</a:t>
            </a:r>
          </a:p>
          <a:p>
            <a:endParaRPr lang="en-US" dirty="0"/>
          </a:p>
          <a:p>
            <a:r>
              <a:rPr lang="en-US" sz="2200" b="1" dirty="0">
                <a:effectLst/>
                <a:latin typeface="Helvetica Neue"/>
                <a:ea typeface="Helvetica Neue"/>
                <a:cs typeface="Helvetica Neue"/>
                <a:sym typeface="Helvetica Neue"/>
              </a:rPr>
              <a:t>$ grep -B1 AAGTT *.</a:t>
            </a:r>
            <a:r>
              <a:rPr lang="en-US" sz="2200" b="1" dirty="0" err="1">
                <a:effectLst/>
                <a:latin typeface="Helvetica Neue"/>
                <a:ea typeface="Helvetica Neue"/>
                <a:cs typeface="Helvetica Neue"/>
                <a:sym typeface="Helvetica Neue"/>
              </a:rPr>
              <a:t>fastq</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SRR097977.fastq-@SRR097977.11 209DTAAXX_Lenski2_1_7:8:3:247:351 length=36</a:t>
            </a:r>
          </a:p>
          <a:p>
            <a:r>
              <a:rPr lang="en-US" sz="2200" dirty="0">
                <a:effectLst/>
                <a:latin typeface="Helvetica Neue"/>
                <a:ea typeface="Helvetica Neue"/>
                <a:cs typeface="Helvetica Neue"/>
                <a:sym typeface="Helvetica Neue"/>
              </a:rPr>
              <a:t>SRR097977.fastq:GATTGCTTTAATGAAAAAGTCATATAAGTTGCCATG</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SRR097977.fastq-@SRR097977.67 209DTAAXX_Lenski2_1_7:8:3:544:566 length=36</a:t>
            </a:r>
          </a:p>
          <a:p>
            <a:r>
              <a:rPr lang="en-US" sz="2200" dirty="0">
                <a:effectLst/>
                <a:latin typeface="Helvetica Neue"/>
                <a:ea typeface="Helvetica Neue"/>
                <a:cs typeface="Helvetica Neue"/>
                <a:sym typeface="Helvetica Neue"/>
              </a:rPr>
              <a:t>SRR097977.fastq:TTGTCCACGCTTTTCTATGTAAAGTTTATTTGCTTT</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SRR097977.fastq-@SRR097977.68 209DTAAXX_Lenski2_1_7:8:3:724:110 length=36</a:t>
            </a:r>
          </a:p>
          <a:p>
            <a:r>
              <a:rPr lang="en-US" sz="2200" dirty="0">
                <a:effectLst/>
                <a:latin typeface="Helvetica Neue"/>
                <a:ea typeface="Helvetica Neue"/>
                <a:cs typeface="Helvetica Neue"/>
                <a:sym typeface="Helvetica Neue"/>
              </a:rPr>
              <a:t>SRR097977.fastq:TGAAGCCTGCTTTTTTATACTAAGTTTGCATTATAA</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SRR097977.fastq-@SRR097977.80 209DTAAXX_Lenski2_1_7:8:3:258:281 length=36</a:t>
            </a:r>
          </a:p>
          <a:p>
            <a:r>
              <a:rPr lang="en-US" sz="2200" dirty="0">
                <a:effectLst/>
                <a:latin typeface="Helvetica Neue"/>
                <a:ea typeface="Helvetica Neue"/>
                <a:cs typeface="Helvetica Neue"/>
                <a:sym typeface="Helvetica Neue"/>
              </a:rPr>
              <a:t>SRR097977.fastq:GTGGCGCTGCTGCATAAGTTGGGTTATCAGGTCGTT</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SRR097977.fastq-@SRR097977.92 209DTAAXX_Lenski2_1_7:8:3:353:318 length=36</a:t>
            </a:r>
          </a:p>
          <a:p>
            <a:r>
              <a:rPr lang="en-US" sz="2200" dirty="0">
                <a:effectLst/>
                <a:latin typeface="Helvetica Neue"/>
                <a:ea typeface="Helvetica Neue"/>
                <a:cs typeface="Helvetica Neue"/>
                <a:sym typeface="Helvetica Neue"/>
              </a:rPr>
              <a:t>SRR097977.fastq:GGCAAAATGGTCCTCCAGCCAGGCCAGAAGCAAGTT</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SRR097977.fastq-@SRR097977.139 209DTAAXX_Lenski2_1_7:8:3:703:655 length=36</a:t>
            </a:r>
          </a:p>
          <a:p>
            <a:r>
              <a:rPr lang="en-US" sz="2200" dirty="0">
                <a:effectLst/>
                <a:latin typeface="Helvetica Neue"/>
                <a:ea typeface="Helvetica Neue"/>
                <a:cs typeface="Helvetica Neue"/>
                <a:sym typeface="Helvetica Neue"/>
              </a:rPr>
              <a:t>SRR097977.fastq:TTTATTTGTAAAGTTTTGTTGAAATAAGGGTTGTAA</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SRR097977.fastq-@SRR097977.238 209DTAAXX_Lenski2_1_7:8:3:592:919 length=36</a:t>
            </a:r>
          </a:p>
          <a:p>
            <a:r>
              <a:rPr lang="en-US" sz="2200" dirty="0">
                <a:effectLst/>
                <a:latin typeface="Helvetica Neue"/>
                <a:ea typeface="Helvetica Neue"/>
                <a:cs typeface="Helvetica Neue"/>
                <a:sym typeface="Helvetica Neue"/>
              </a:rPr>
              <a:t>SRR097977.fastq:TTCTTACCATCCTGAAGTTTTTTCATCTTCCCTGAT</a:t>
            </a:r>
          </a:p>
          <a:p>
            <a:r>
              <a:rPr lang="en-US" sz="2200" dirty="0">
                <a:effectLst/>
                <a:latin typeface="Helvetica Neue"/>
                <a:ea typeface="Helvetica Neue"/>
                <a:cs typeface="Helvetica Neue"/>
                <a:sym typeface="Helvetica Neue"/>
              </a:rPr>
              <a:t>--</a:t>
            </a:r>
          </a:p>
          <a:p>
            <a:r>
              <a:rPr lang="en-US" sz="2200" dirty="0">
                <a:effectLst/>
                <a:latin typeface="Helvetica Neue"/>
                <a:ea typeface="Helvetica Neue"/>
                <a:cs typeface="Helvetica Neue"/>
                <a:sym typeface="Helvetica Neue"/>
              </a:rPr>
              <a:t>SRR098026.fastq-@SRR098026.158 HWUSI-EAS1599_1:2:1:1:1505 length=35</a:t>
            </a:r>
          </a:p>
          <a:p>
            <a:r>
              <a:rPr lang="en-US" sz="2200" dirty="0">
                <a:effectLst/>
                <a:latin typeface="Helvetica Neue"/>
                <a:ea typeface="Helvetica Neue"/>
                <a:cs typeface="Helvetica Neue"/>
                <a:sym typeface="Helvetica Neue"/>
              </a:rPr>
              <a:t>SRR098026.fastq:GNNNNNNNNCAAAGTTGATCNNNNNNNNNTGTGCG</a:t>
            </a:r>
          </a:p>
          <a:p>
            <a:endParaRPr lang="en-US" dirty="0"/>
          </a:p>
          <a:p>
            <a:endParaRPr lang="en-US" dirty="0"/>
          </a:p>
        </p:txBody>
      </p:sp>
    </p:spTree>
    <p:extLst>
      <p:ext uri="{BB962C8B-B14F-4D97-AF65-F5344CB8AC3E}">
        <p14:creationId xmlns:p14="http://schemas.microsoft.com/office/powerpoint/2010/main" val="1602849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confused about why we’re naming our output file with a .txt extension. After all, it will be holding FASTQ formatted data that we’re extracting from our FASTQ files. Won’t it also be a FASTQ file? The answer is, yes - it will be a FASTQ file and it would make sense to name it with a .</a:t>
            </a:r>
            <a:r>
              <a:rPr lang="en-US" dirty="0" err="1"/>
              <a:t>fastq</a:t>
            </a:r>
            <a:r>
              <a:rPr lang="en-US" dirty="0"/>
              <a:t> extension. However, using a .</a:t>
            </a:r>
            <a:r>
              <a:rPr lang="en-US" dirty="0" err="1"/>
              <a:t>fastq</a:t>
            </a:r>
            <a:r>
              <a:rPr lang="en-US" dirty="0"/>
              <a:t> extension will lead us to problems when we move to using wildcards later in this episode. We’ll point out where this becomes important. </a:t>
            </a:r>
          </a:p>
        </p:txBody>
      </p:sp>
    </p:spTree>
    <p:extLst>
      <p:ext uri="{BB962C8B-B14F-4D97-AF65-F5344CB8AC3E}">
        <p14:creationId xmlns:p14="http://schemas.microsoft.com/office/powerpoint/2010/main" val="36074927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47562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bad_reads.txt</a:t>
            </a:r>
            <a:r>
              <a:rPr lang="en-US" sz="2200" b="1"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802    1338   24012 </a:t>
            </a:r>
            <a:r>
              <a:rPr lang="en-US" sz="2200" dirty="0" err="1">
                <a:effectLst/>
                <a:latin typeface="Helvetica Neue"/>
                <a:ea typeface="Helvetica Neue"/>
                <a:cs typeface="Helvetica Neue"/>
                <a:sym typeface="Helvetica Neue"/>
              </a:rPr>
              <a:t>bad_reads.txt</a:t>
            </a:r>
            <a:endParaRPr lang="en-US" sz="2200" dirty="0">
              <a:effectLst/>
              <a:latin typeface="Helvetica Neue"/>
              <a:ea typeface="Helvetica Neue"/>
              <a:cs typeface="Helvetica Neue"/>
              <a:sym typeface="Helvetica Neue"/>
            </a:endParaRPr>
          </a:p>
          <a:p>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a:t>
            </a:r>
            <a:r>
              <a:rPr lang="en-US" sz="2200" b="1" dirty="0" err="1">
                <a:effectLst/>
                <a:latin typeface="Helvetica Neue"/>
                <a:ea typeface="Helvetica Neue"/>
                <a:cs typeface="Helvetica Neue"/>
                <a:sym typeface="Helvetica Neue"/>
              </a:rPr>
              <a:t>bad_reads.txt</a:t>
            </a:r>
            <a:r>
              <a:rPr lang="en-US" sz="2200" b="1"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802 </a:t>
            </a:r>
            <a:r>
              <a:rPr lang="en-US" sz="2200" dirty="0" err="1">
                <a:effectLst/>
                <a:latin typeface="Helvetica Neue"/>
                <a:ea typeface="Helvetica Neue"/>
                <a:cs typeface="Helvetica Neue"/>
                <a:sym typeface="Helvetica Neue"/>
              </a:rPr>
              <a:t>bad_reads.txt</a:t>
            </a:r>
            <a:endParaRPr lang="en-US" sz="2200" dirty="0">
              <a:effectLst/>
              <a:latin typeface="Helvetica Neue"/>
              <a:ea typeface="Helvetica Neue"/>
              <a:cs typeface="Helvetica Neue"/>
              <a:sym typeface="Helvetica Neue"/>
            </a:endParaRPr>
          </a:p>
          <a:p>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-w </a:t>
            </a:r>
            <a:r>
              <a:rPr lang="en-US" sz="2200" b="1" dirty="0" err="1">
                <a:effectLst/>
                <a:latin typeface="Helvetica Neue"/>
                <a:ea typeface="Helvetica Neue"/>
                <a:cs typeface="Helvetica Neue"/>
                <a:sym typeface="Helvetica Neue"/>
              </a:rPr>
              <a:t>bad_reads.txt</a:t>
            </a:r>
            <a:r>
              <a:rPr lang="en-US" sz="2200" b="1"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1338 </a:t>
            </a:r>
            <a:r>
              <a:rPr lang="en-US" sz="2200" dirty="0" err="1">
                <a:effectLst/>
                <a:latin typeface="Helvetica Neue"/>
                <a:ea typeface="Helvetica Neue"/>
                <a:cs typeface="Helvetica Neue"/>
                <a:sym typeface="Helvetica Neue"/>
              </a:rPr>
              <a:t>bad_reads.txt</a:t>
            </a:r>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313635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Lets take all the sequence lines with at least 3 consecutive Ns and write them to </a:t>
            </a:r>
            <a:r>
              <a:rPr lang="en-US" dirty="0" err="1"/>
              <a:t>bad_reads.txt</a:t>
            </a:r>
            <a:r>
              <a:rPr lang="en-US" dirty="0"/>
              <a:t> (overwrite)</a:t>
            </a:r>
          </a:p>
          <a:p>
            <a:endParaRPr lang="en-US" dirty="0"/>
          </a:p>
          <a:p>
            <a:r>
              <a:rPr lang="en-US" sz="2200" b="1" dirty="0">
                <a:effectLst/>
                <a:latin typeface="Helvetica Neue"/>
                <a:ea typeface="Helvetica Neue"/>
                <a:cs typeface="Helvetica Neue"/>
                <a:sym typeface="Helvetica Neue"/>
              </a:rPr>
              <a:t>$ grep NNN SRR098026.fastq &gt; </a:t>
            </a:r>
            <a:r>
              <a:rPr lang="en-US" sz="2200" b="1" dirty="0" err="1">
                <a:effectLst/>
                <a:latin typeface="Helvetica Neue"/>
                <a:ea typeface="Helvetica Neue"/>
                <a:cs typeface="Helvetica Neue"/>
                <a:sym typeface="Helvetica Neue"/>
              </a:rPr>
              <a:t>bad_reads.txt</a:t>
            </a:r>
            <a:endParaRPr lang="en-US" sz="2200" b="1"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a:t>
            </a:r>
            <a:r>
              <a:rPr lang="en-US" sz="2200" b="1" dirty="0" err="1">
                <a:effectLst/>
                <a:latin typeface="Helvetica Neue"/>
                <a:ea typeface="Helvetica Neue"/>
                <a:cs typeface="Helvetica Neue"/>
                <a:sym typeface="Helvetica Neue"/>
              </a:rPr>
              <a:t>bad_reads.txt</a:t>
            </a:r>
            <a:r>
              <a:rPr lang="en-US" sz="2200" b="1"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249 </a:t>
            </a:r>
            <a:r>
              <a:rPr lang="en-US" sz="2200" dirty="0" err="1">
                <a:effectLst/>
                <a:latin typeface="Helvetica Neue"/>
                <a:ea typeface="Helvetica Neue"/>
                <a:cs typeface="Helvetica Neue"/>
                <a:sym typeface="Helvetica Neue"/>
              </a:rPr>
              <a:t>bad_reads.txt</a:t>
            </a:r>
            <a:endParaRPr lang="en-US" sz="2200" dirty="0">
              <a:effectLst/>
              <a:latin typeface="Helvetica Neue"/>
              <a:ea typeface="Helvetica Neue"/>
              <a:cs typeface="Helvetica Neue"/>
              <a:sym typeface="Helvetica Neue"/>
            </a:endParaRPr>
          </a:p>
          <a:p>
            <a:pPr marL="0" indent="0">
              <a:buFont typeface="Arial" panose="020B0604020202020204" pitchFamily="34" charset="0"/>
              <a:buNone/>
            </a:pPr>
            <a:endParaRPr lang="en-US" b="1" dirty="0"/>
          </a:p>
          <a:p>
            <a:r>
              <a:rPr lang="en-US" dirty="0"/>
              <a:t>This is why we didn’t call </a:t>
            </a:r>
            <a:r>
              <a:rPr lang="en-US" dirty="0" err="1"/>
              <a:t>bad_reads</a:t>
            </a:r>
            <a:r>
              <a:rPr lang="en-US" dirty="0"/>
              <a:t> a </a:t>
            </a:r>
            <a:r>
              <a:rPr lang="en-US" dirty="0" err="1"/>
              <a:t>fastq</a:t>
            </a:r>
            <a:r>
              <a:rPr lang="en-US" dirty="0"/>
              <a:t> file, because it would have been included in the grep search</a:t>
            </a:r>
          </a:p>
          <a:p>
            <a:endParaRPr lang="en-US" dirty="0"/>
          </a:p>
        </p:txBody>
      </p:sp>
    </p:spTree>
    <p:extLst>
      <p:ext uri="{BB962C8B-B14F-4D97-AF65-F5344CB8AC3E}">
        <p14:creationId xmlns:p14="http://schemas.microsoft.com/office/powerpoint/2010/main" val="2300410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10540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we sent our reads with 10 Ns or more to </a:t>
            </a:r>
            <a:r>
              <a:rPr lang="en-US" dirty="0" err="1"/>
              <a:t>bad_reads.txt</a:t>
            </a:r>
            <a:r>
              <a:rPr lang="en-US" dirty="0"/>
              <a:t>, then we did a </a:t>
            </a:r>
            <a:r>
              <a:rPr lang="en-US" dirty="0" err="1"/>
              <a:t>wc</a:t>
            </a:r>
            <a:r>
              <a:rPr lang="en-US" dirty="0"/>
              <a:t> –l on them?</a:t>
            </a:r>
          </a:p>
          <a:p>
            <a:r>
              <a:rPr lang="en-US" dirty="0"/>
              <a:t>We don’t have to create the </a:t>
            </a:r>
            <a:r>
              <a:rPr lang="en-US" dirty="0" err="1"/>
              <a:t>bad_reads.txt</a:t>
            </a:r>
            <a:r>
              <a:rPr lang="en-US" dirty="0"/>
              <a:t> file if all we want is the number of bad reads.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400" b="1" dirty="0">
                <a:latin typeface="Courier New" panose="02070309020205020404" pitchFamily="49" charset="0"/>
                <a:cs typeface="Courier New" panose="02070309020205020404" pitchFamily="49" charset="0"/>
              </a:rPr>
              <a:t>$ grep -B1 -A2 NNNNNNNNNN SRR098026.fastq | </a:t>
            </a:r>
            <a:r>
              <a:rPr lang="en-US" sz="2400" b="1" dirty="0" err="1">
                <a:latin typeface="Courier New" panose="02070309020205020404" pitchFamily="49" charset="0"/>
                <a:cs typeface="Courier New" panose="02070309020205020404" pitchFamily="49" charset="0"/>
              </a:rPr>
              <a:t>wc</a:t>
            </a:r>
            <a:r>
              <a:rPr lang="en-US" sz="2400" b="1" dirty="0">
                <a:latin typeface="Courier New" panose="02070309020205020404" pitchFamily="49" charset="0"/>
                <a:cs typeface="Courier New" panose="02070309020205020404" pitchFamily="49" charset="0"/>
              </a:rPr>
              <a:t> -l</a:t>
            </a:r>
            <a:endParaRPr lang="en-US" sz="2400" b="1" dirty="0">
              <a:latin typeface="Courier New" panose="02070309020205020404" pitchFamily="49" charset="0"/>
              <a:ea typeface="Helvetica"/>
              <a:cs typeface="Courier New" panose="02070309020205020404" pitchFamily="49" charset="0"/>
              <a:sym typeface="Helvetica"/>
            </a:endParaRPr>
          </a:p>
          <a:p>
            <a:r>
              <a:rPr lang="en-US" dirty="0"/>
              <a:t>802</a:t>
            </a:r>
          </a:p>
        </p:txBody>
      </p:sp>
    </p:spTree>
    <p:extLst>
      <p:ext uri="{BB962C8B-B14F-4D97-AF65-F5344CB8AC3E}">
        <p14:creationId xmlns:p14="http://schemas.microsoft.com/office/powerpoint/2010/main" val="1410505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We have some more data files for you to work with</a:t>
            </a:r>
          </a:p>
          <a:p>
            <a:pPr marL="342900" indent="-342900">
              <a:buFont typeface="Arial" panose="020B0604020202020204" pitchFamily="34" charset="0"/>
              <a:buChar char="•"/>
            </a:pPr>
            <a:r>
              <a:rPr lang="en-US" dirty="0"/>
              <a:t>Go up to the </a:t>
            </a:r>
            <a:r>
              <a:rPr lang="en-US" dirty="0" err="1"/>
              <a:t>shell_data</a:t>
            </a:r>
            <a:r>
              <a:rPr lang="en-US" dirty="0"/>
              <a:t> directory, then into molecules: </a:t>
            </a:r>
            <a:r>
              <a:rPr lang="en-US" b="1" dirty="0"/>
              <a:t>cd ../molecules</a:t>
            </a:r>
          </a:p>
          <a:p>
            <a:pPr marL="342900" indent="-342900">
              <a:buFont typeface="Arial" panose="020B0604020202020204" pitchFamily="34" charset="0"/>
              <a:buChar char="•"/>
            </a:pPr>
            <a:r>
              <a:rPr lang="en-US" dirty="0"/>
              <a:t>Now execute the command on the screen</a:t>
            </a:r>
          </a:p>
          <a:p>
            <a:pPr marL="342900" indent="-342900">
              <a:buFont typeface="Arial" panose="020B0604020202020204" pitchFamily="34" charset="0"/>
              <a:buChar char="•"/>
            </a:pPr>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20 </a:t>
            </a:r>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12 </a:t>
            </a:r>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9 </a:t>
            </a:r>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30 </a:t>
            </a:r>
            <a:r>
              <a:rPr lang="en-US" sz="2200" dirty="0" err="1">
                <a:effectLst/>
                <a:latin typeface="Helvetica Neue"/>
                <a:ea typeface="Helvetica Neue"/>
                <a:cs typeface="Helvetica Neue"/>
                <a:sym typeface="Helvetica Neue"/>
              </a:rPr>
              <a:t>octane.pdb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21 </a:t>
            </a:r>
            <a:r>
              <a:rPr lang="en-US" sz="2200" dirty="0" err="1">
                <a:effectLst/>
                <a:latin typeface="Helvetica Neue"/>
                <a:ea typeface="Helvetica Neue"/>
                <a:cs typeface="Helvetica Neue"/>
                <a:sym typeface="Helvetica Neue"/>
              </a:rPr>
              <a:t>pentane.pdb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15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107 total</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6518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t>
            </a:r>
            <a:r>
              <a:rPr lang="en-US" dirty="0" err="1"/>
              <a:t>docx</a:t>
            </a:r>
            <a:r>
              <a:rPr lang="en-US" dirty="0"/>
              <a:t> files?</a:t>
            </a:r>
          </a:p>
          <a:p>
            <a:endParaRPr lang="en-US" dirty="0"/>
          </a:p>
          <a:p>
            <a:r>
              <a:rPr lang="en-US" sz="2200" b="0" i="1" dirty="0">
                <a:effectLst/>
                <a:latin typeface="Helvetica Neue"/>
                <a:ea typeface="Helvetica Neue"/>
                <a:cs typeface="Helvetica Neue"/>
                <a:sym typeface="Helvetica Neue"/>
              </a:rPr>
              <a:t>These are document/template lock files. Every time a document is opened or a template accessed a (normally hidden) lock file is created in the same folder as the document/template. They should be removed whenever the document is closed, but they can remain if Word closes abnormally. See </a:t>
            </a:r>
            <a:r>
              <a:rPr lang="en-US" sz="2200" b="0" i="1" u="none" strike="noStrike" dirty="0">
                <a:effectLst/>
                <a:latin typeface="Helvetica Neue"/>
                <a:ea typeface="Helvetica Neue"/>
                <a:cs typeface="Helvetica Neue"/>
                <a:sym typeface="Helvetica Neue"/>
                <a:hlinkClick r:id="rId3"/>
              </a:rPr>
              <a:t>http://www.gmayor.com/what_to_do_when_word_crashes.htm</a:t>
            </a:r>
            <a:endParaRPr lang="en-US" sz="2200" b="0" i="1" u="none" strike="noStrike" dirty="0">
              <a:effectLst/>
              <a:latin typeface="Helvetica Neue"/>
              <a:ea typeface="Helvetica Neue"/>
              <a:cs typeface="Helvetica Neue"/>
              <a:sym typeface="Helvetica Neue"/>
            </a:endParaRPr>
          </a:p>
          <a:p>
            <a:endParaRPr lang="en-US" sz="2200" b="0" i="1" u="none" strike="noStrike" dirty="0">
              <a:effectLst/>
              <a:latin typeface="Helvetica Neue"/>
              <a:ea typeface="Helvetica Neue"/>
              <a:cs typeface="Helvetica Neue"/>
              <a:sym typeface="Helvetica Neue"/>
            </a:endParaRPr>
          </a:p>
          <a:p>
            <a:r>
              <a:rPr lang="en-US" dirty="0">
                <a:hlinkClick r:id="rId4"/>
              </a:rPr>
              <a:t>https://answers.microsoft.com/en-us/msoffice/forum/all/what-are-docx-files/d4c9d4be-292f-4ea9-927a-55aed60ebc35</a:t>
            </a:r>
            <a:r>
              <a:rPr lang="en-US" dirty="0"/>
              <a:t> </a:t>
            </a:r>
          </a:p>
          <a:p>
            <a:endParaRPr lang="en-US" i="1" dirty="0"/>
          </a:p>
          <a:p>
            <a:pPr marL="0" marR="0" lvl="0" indent="0" defTabSz="457200" eaLnBrk="1" fontAlgn="auto" latinLnBrk="0" hangingPunct="1">
              <a:lnSpc>
                <a:spcPct val="117999"/>
              </a:lnSpc>
              <a:spcBef>
                <a:spcPts val="0"/>
              </a:spcBef>
              <a:spcAft>
                <a:spcPts val="0"/>
              </a:spcAft>
              <a:buClrTx/>
              <a:buSzTx/>
              <a:buFontTx/>
              <a:buNone/>
              <a:tabLst/>
              <a:defRPr/>
            </a:pPr>
            <a:r>
              <a:rPr lang="en-US" i="1" dirty="0"/>
              <a:t>Remove with </a:t>
            </a:r>
            <a:r>
              <a:rPr lang="en-US" sz="2200" b="1" dirty="0" err="1">
                <a:effectLst/>
                <a:latin typeface="Helvetica Neue"/>
                <a:ea typeface="Helvetica Neue"/>
                <a:cs typeface="Helvetica Neue"/>
                <a:sym typeface="Helvetica Neue"/>
              </a:rPr>
              <a:t>rm</a:t>
            </a:r>
            <a:r>
              <a:rPr lang="en-US" sz="2200" b="1" dirty="0">
                <a:effectLst/>
                <a:latin typeface="Helvetica Neue"/>
                <a:ea typeface="Helvetica Neue"/>
                <a:cs typeface="Helvetica Neue"/>
                <a:sym typeface="Helvetica Neue"/>
              </a:rPr>
              <a:t> ~\$*</a:t>
            </a:r>
          </a:p>
        </p:txBody>
      </p:sp>
    </p:spTree>
    <p:extLst>
      <p:ext uri="{BB962C8B-B14F-4D97-AF65-F5344CB8AC3E}">
        <p14:creationId xmlns:p14="http://schemas.microsoft.com/office/powerpoint/2010/main" val="23276656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Do the same command (hit the up arrow on your keyboard), then add </a:t>
            </a:r>
            <a:r>
              <a:rPr lang="en-US" b="1" dirty="0"/>
              <a:t>&gt; </a:t>
            </a:r>
            <a:r>
              <a:rPr lang="en-US" b="1" dirty="0" err="1"/>
              <a:t>lengths.txt</a:t>
            </a:r>
            <a:endParaRPr lang="en-US" b="1" dirty="0"/>
          </a:p>
          <a:p>
            <a:pPr marL="342900" indent="-342900">
              <a:buFont typeface="Arial" panose="020B0604020202020204" pitchFamily="34" charset="0"/>
              <a:buChar char="•"/>
            </a:pPr>
            <a:r>
              <a:rPr lang="en-US" b="1" dirty="0"/>
              <a:t>No output on the screen; it all went into ’lengths’</a:t>
            </a:r>
          </a:p>
        </p:txBody>
      </p:sp>
    </p:spTree>
    <p:extLst>
      <p:ext uri="{BB962C8B-B14F-4D97-AF65-F5344CB8AC3E}">
        <p14:creationId xmlns:p14="http://schemas.microsoft.com/office/powerpoint/2010/main" val="31050438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Now try these commands.</a:t>
            </a:r>
          </a:p>
          <a:p>
            <a:pPr marL="342900" indent="-342900">
              <a:buFont typeface="Arial" panose="020B0604020202020204" pitchFamily="34" charset="0"/>
              <a:buChar char="•"/>
            </a:pPr>
            <a:r>
              <a:rPr lang="en-US" dirty="0"/>
              <a:t>Do just the first 2 first so you can see what sort did.</a:t>
            </a:r>
          </a:p>
          <a:p>
            <a:pPr marL="342900" indent="-342900">
              <a:buFont typeface="Arial" panose="020B0604020202020204" pitchFamily="34" charset="0"/>
              <a:buChar char="•"/>
            </a:pPr>
            <a:r>
              <a:rPr lang="en-US" dirty="0"/>
              <a:t>Then hit the up arrow and add the third pipe.</a:t>
            </a:r>
          </a:p>
          <a:p>
            <a:pPr marL="342900" indent="-342900">
              <a:buFont typeface="Arial" panose="020B0604020202020204" pitchFamily="34" charset="0"/>
              <a:buChar char="•"/>
            </a:pPr>
            <a:r>
              <a:rPr lang="en-US" dirty="0"/>
              <a:t>Sort and </a:t>
            </a:r>
            <a:r>
              <a:rPr lang="en-US" dirty="0" err="1"/>
              <a:t>wc</a:t>
            </a:r>
            <a:r>
              <a:rPr lang="en-US" dirty="0"/>
              <a:t> are called “filters” </a:t>
            </a:r>
          </a:p>
          <a:p>
            <a:pPr marL="342900" indent="-342900">
              <a:buFont typeface="Arial" panose="020B0604020202020204" pitchFamily="34" charset="0"/>
              <a:buChar char="•"/>
            </a:pPr>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a:t>
            </a:r>
            <a:r>
              <a:rPr lang="en-US" sz="2200" b="1" dirty="0" err="1">
                <a:effectLst/>
                <a:latin typeface="Helvetica Neue"/>
                <a:ea typeface="Helvetica Neue"/>
                <a:cs typeface="Helvetica Neue"/>
                <a:sym typeface="Helvetica Neue"/>
              </a:rPr>
              <a:t>pdb</a:t>
            </a:r>
            <a:r>
              <a:rPr lang="en-US" sz="2200" b="1" dirty="0">
                <a:effectLst/>
                <a:latin typeface="Helvetica Neue"/>
                <a:ea typeface="Helvetica Neue"/>
                <a:cs typeface="Helvetica Neue"/>
                <a:sym typeface="Helvetica Neue"/>
              </a:rPr>
              <a:t> | sort -n</a:t>
            </a:r>
          </a:p>
          <a:p>
            <a:r>
              <a:rPr lang="en-US" sz="2200" dirty="0">
                <a:effectLst/>
                <a:latin typeface="Helvetica Neue"/>
                <a:ea typeface="Helvetica Neue"/>
                <a:cs typeface="Helvetica Neue"/>
                <a:sym typeface="Helvetica Neue"/>
              </a:rPr>
              <a:t>       9 </a:t>
            </a:r>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12 </a:t>
            </a:r>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15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20 </a:t>
            </a:r>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21 </a:t>
            </a:r>
            <a:r>
              <a:rPr lang="en-US" sz="2200" dirty="0" err="1">
                <a:effectLst/>
                <a:latin typeface="Helvetica Neue"/>
                <a:ea typeface="Helvetica Neue"/>
                <a:cs typeface="Helvetica Neue"/>
                <a:sym typeface="Helvetica Neue"/>
              </a:rPr>
              <a:t>pentane.pdb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30 </a:t>
            </a:r>
            <a:r>
              <a:rPr lang="en-US" sz="2200" dirty="0" err="1">
                <a:effectLst/>
                <a:latin typeface="Helvetica Neue"/>
                <a:ea typeface="Helvetica Neue"/>
                <a:cs typeface="Helvetica Neue"/>
                <a:sym typeface="Helvetica Neue"/>
              </a:rPr>
              <a:t>octane.pdb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107 total</a:t>
            </a:r>
          </a:p>
          <a:p>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a:t>
            </a:r>
            <a:r>
              <a:rPr lang="en-US" sz="2200" b="1" dirty="0" err="1">
                <a:effectLst/>
                <a:latin typeface="Helvetica Neue"/>
                <a:ea typeface="Helvetica Neue"/>
                <a:cs typeface="Helvetica Neue"/>
                <a:sym typeface="Helvetica Neue"/>
              </a:rPr>
              <a:t>pdb</a:t>
            </a:r>
            <a:r>
              <a:rPr lang="en-US" sz="2200" b="1" dirty="0">
                <a:effectLst/>
                <a:latin typeface="Helvetica Neue"/>
                <a:ea typeface="Helvetica Neue"/>
                <a:cs typeface="Helvetica Neue"/>
                <a:sym typeface="Helvetica Neue"/>
              </a:rPr>
              <a:t> | sort -n | head -1</a:t>
            </a:r>
          </a:p>
          <a:p>
            <a:r>
              <a:rPr lang="en-US" sz="2200" dirty="0">
                <a:effectLst/>
                <a:latin typeface="Helvetica Neue"/>
                <a:ea typeface="Helvetica Neue"/>
                <a:cs typeface="Helvetica Neue"/>
                <a:sym typeface="Helvetica Neue"/>
              </a:rPr>
              <a:t>       9 </a:t>
            </a:r>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If you want the largest file, </a:t>
            </a:r>
            <a:r>
              <a:rPr lang="en-US" b="1" dirty="0"/>
              <a:t>sort –</a:t>
            </a:r>
            <a:r>
              <a:rPr lang="en-US" b="1" dirty="0" err="1"/>
              <a:t>nr</a:t>
            </a:r>
            <a:r>
              <a:rPr lang="en-US" b="1" dirty="0"/>
              <a:t> and head -2</a:t>
            </a:r>
          </a:p>
        </p:txBody>
      </p:sp>
    </p:spTree>
    <p:extLst>
      <p:ext uri="{BB962C8B-B14F-4D97-AF65-F5344CB8AC3E}">
        <p14:creationId xmlns:p14="http://schemas.microsoft.com/office/powerpoint/2010/main" val="374457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t>
            </a:r>
            <a:r>
              <a:rPr lang="en-US" b="1" dirty="0"/>
              <a:t>sort</a:t>
            </a:r>
            <a:r>
              <a:rPr lang="en-US" b="0" dirty="0"/>
              <a:t> sort character by character, so 10 comes before 2.</a:t>
            </a:r>
          </a:p>
          <a:p>
            <a:endParaRPr lang="en-US" b="1" dirty="0"/>
          </a:p>
          <a:p>
            <a:r>
              <a:rPr lang="en-US" b="1" dirty="0"/>
              <a:t>-n:</a:t>
            </a:r>
          </a:p>
          <a:p>
            <a:endParaRPr lang="en-US" dirty="0"/>
          </a:p>
          <a:p>
            <a:r>
              <a:rPr lang="en-US" sz="2200" dirty="0">
                <a:effectLst/>
                <a:latin typeface="Helvetica Neue"/>
                <a:ea typeface="Helvetica Neue"/>
                <a:cs typeface="Helvetica Neue"/>
                <a:sym typeface="Helvetica Neue"/>
              </a:rPr>
              <a:t>Sort fields numerically by arithmetic value.  Fields are supposed to have optional blanks in the beginning, an optional minus sign, zero or more digits (including decimal point and possible thousand separators).</a:t>
            </a:r>
          </a:p>
          <a:p>
            <a:endParaRPr lang="en-US" dirty="0"/>
          </a:p>
        </p:txBody>
      </p:sp>
    </p:spTree>
    <p:extLst>
      <p:ext uri="{BB962C8B-B14F-4D97-AF65-F5344CB8AC3E}">
        <p14:creationId xmlns:p14="http://schemas.microsoft.com/office/powerpoint/2010/main" val="39294496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molecules directory. </a:t>
            </a:r>
          </a:p>
          <a:p>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 &gt; sort -n head -n 3</a:t>
            </a:r>
          </a:p>
          <a:p>
            <a:r>
              <a:rPr lang="en-US" sz="2200" dirty="0" err="1">
                <a:effectLst/>
                <a:latin typeface="Helvetica Neue"/>
                <a:ea typeface="Helvetica Neue"/>
                <a:cs typeface="Helvetica Neue"/>
                <a:sym typeface="Helvetica Neue"/>
              </a:rPr>
              <a:t>wc</a:t>
            </a:r>
            <a:r>
              <a:rPr lang="en-US" sz="2200" dirty="0">
                <a:effectLst/>
                <a:latin typeface="Helvetica Neue"/>
                <a:ea typeface="Helvetica Neue"/>
                <a:cs typeface="Helvetica Neue"/>
                <a:sym typeface="Helvetica Neue"/>
              </a:rPr>
              <a:t>: -n: open: No such file or directory</a:t>
            </a:r>
          </a:p>
          <a:p>
            <a:r>
              <a:rPr lang="en-US" sz="2200" dirty="0" err="1">
                <a:effectLst/>
                <a:latin typeface="Helvetica Neue"/>
                <a:ea typeface="Helvetica Neue"/>
                <a:cs typeface="Helvetica Neue"/>
                <a:sym typeface="Helvetica Neue"/>
              </a:rPr>
              <a:t>wc</a:t>
            </a:r>
            <a:r>
              <a:rPr lang="en-US" sz="2200" dirty="0">
                <a:effectLst/>
                <a:latin typeface="Helvetica Neue"/>
                <a:ea typeface="Helvetica Neue"/>
                <a:cs typeface="Helvetica Neue"/>
                <a:sym typeface="Helvetica Neue"/>
              </a:rPr>
              <a:t>: head: open: No such file or directory</a:t>
            </a:r>
          </a:p>
          <a:p>
            <a:r>
              <a:rPr lang="en-US" sz="2200" dirty="0" err="1">
                <a:effectLst/>
                <a:latin typeface="Helvetica Neue"/>
                <a:ea typeface="Helvetica Neue"/>
                <a:cs typeface="Helvetica Neue"/>
                <a:sym typeface="Helvetica Neue"/>
              </a:rPr>
              <a:t>wc</a:t>
            </a:r>
            <a:r>
              <a:rPr lang="en-US" sz="2200" dirty="0">
                <a:effectLst/>
                <a:latin typeface="Helvetica Neue"/>
                <a:ea typeface="Helvetica Neue"/>
                <a:cs typeface="Helvetica Neue"/>
                <a:sym typeface="Helvetica Neue"/>
              </a:rPr>
              <a:t>: -n: open: No such file or directory</a:t>
            </a:r>
          </a:p>
          <a:p>
            <a:r>
              <a:rPr lang="en-US" sz="2200" dirty="0" err="1">
                <a:effectLst/>
                <a:latin typeface="Helvetica Neue"/>
                <a:ea typeface="Helvetica Neue"/>
                <a:cs typeface="Helvetica Neue"/>
                <a:sym typeface="Helvetica Neue"/>
              </a:rPr>
              <a:t>wc</a:t>
            </a:r>
            <a:r>
              <a:rPr lang="en-US" sz="2200" dirty="0">
                <a:effectLst/>
                <a:latin typeface="Helvetica Neue"/>
                <a:ea typeface="Helvetica Neue"/>
                <a:cs typeface="Helvetica Neue"/>
                <a:sym typeface="Helvetica Neue"/>
              </a:rPr>
              <a:t>: 3: open: No such file or directory</a:t>
            </a:r>
          </a:p>
          <a:p>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 | sort -n | head -n 1-3</a:t>
            </a:r>
          </a:p>
          <a:p>
            <a:r>
              <a:rPr lang="en-US" sz="2200" dirty="0">
                <a:effectLst/>
                <a:latin typeface="Helvetica Neue"/>
                <a:ea typeface="Helvetica Neue"/>
                <a:cs typeface="Helvetica Neue"/>
                <a:sym typeface="Helvetica Neue"/>
              </a:rPr>
              <a:t>head: illegal line count -- 1-3</a:t>
            </a:r>
          </a:p>
          <a:p>
            <a:endParaRPr lang="en-US" dirty="0"/>
          </a:p>
          <a:p>
            <a:r>
              <a:rPr lang="en-US" dirty="0"/>
              <a:t># This takes only the first 3 files from </a:t>
            </a:r>
            <a:r>
              <a:rPr lang="en-US" dirty="0" err="1"/>
              <a:t>wc</a:t>
            </a:r>
            <a:r>
              <a:rPr lang="en-US" dirty="0"/>
              <a:t> –l output and sorts them</a:t>
            </a:r>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 | head -n 3 | sort -n</a:t>
            </a:r>
          </a:p>
          <a:p>
            <a:r>
              <a:rPr lang="en-US" sz="2200" dirty="0">
                <a:effectLst/>
                <a:latin typeface="Helvetica Neue"/>
                <a:ea typeface="Helvetica Neue"/>
                <a:cs typeface="Helvetica Neue"/>
                <a:sym typeface="Helvetica Neue"/>
              </a:rPr>
              <a:t>       7 lengths</a:t>
            </a:r>
          </a:p>
          <a:p>
            <a:r>
              <a:rPr lang="en-US" sz="2200" dirty="0">
                <a:effectLst/>
                <a:latin typeface="Helvetica Neue"/>
                <a:ea typeface="Helvetica Neue"/>
                <a:cs typeface="Helvetica Neue"/>
                <a:sym typeface="Helvetica Neue"/>
              </a:rPr>
              <a:t>      12 </a:t>
            </a:r>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      20 </a:t>
            </a:r>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endParaRPr lang="en-US" dirty="0"/>
          </a:p>
          <a:p>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 * | sort -n | head -n 3</a:t>
            </a:r>
          </a:p>
          <a:p>
            <a:r>
              <a:rPr lang="en-US" sz="2200" dirty="0">
                <a:effectLst/>
                <a:latin typeface="Helvetica Neue"/>
                <a:ea typeface="Helvetica Neue"/>
                <a:cs typeface="Helvetica Neue"/>
                <a:sym typeface="Helvetica Neue"/>
              </a:rPr>
              <a:t>       7 lengths</a:t>
            </a:r>
          </a:p>
          <a:p>
            <a:r>
              <a:rPr lang="en-US" sz="2200" dirty="0">
                <a:effectLst/>
                <a:latin typeface="Helvetica Neue"/>
                <a:ea typeface="Helvetica Neue"/>
                <a:cs typeface="Helvetica Neue"/>
                <a:sym typeface="Helvetica Neue"/>
              </a:rPr>
              <a:t>       8 sort</a:t>
            </a:r>
          </a:p>
          <a:p>
            <a:r>
              <a:rPr lang="en-US" sz="2200" dirty="0">
                <a:effectLst/>
                <a:latin typeface="Helvetica Neue"/>
                <a:ea typeface="Helvetica Neue"/>
                <a:cs typeface="Helvetica Neue"/>
                <a:sym typeface="Helvetica Neue"/>
              </a:rPr>
              <a:t>       9 </a:t>
            </a:r>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216831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a:t>
            </a:r>
            <a:r>
              <a:rPr lang="en-US" b="1" dirty="0" err="1"/>
              <a:t>shell_data</a:t>
            </a:r>
            <a:r>
              <a:rPr lang="en-US" b="1" dirty="0"/>
              <a:t>/data </a:t>
            </a:r>
            <a:r>
              <a:rPr lang="en-US" dirty="0"/>
              <a:t>directory:</a:t>
            </a:r>
          </a:p>
          <a:p>
            <a:endParaRPr lang="en-US" dirty="0"/>
          </a:p>
          <a:p>
            <a:r>
              <a:rPr lang="en-US" dirty="0" err="1"/>
              <a:t>animals.txt</a:t>
            </a:r>
            <a:r>
              <a:rPr lang="en-US" dirty="0"/>
              <a:t>:</a:t>
            </a:r>
          </a:p>
          <a:p>
            <a:endParaRPr lang="en-US" dirty="0"/>
          </a:p>
          <a:p>
            <a:r>
              <a:rPr lang="en-US" sz="2200" dirty="0">
                <a:effectLst/>
                <a:latin typeface="Helvetica Neue"/>
                <a:ea typeface="Helvetica Neue"/>
                <a:cs typeface="Helvetica Neue"/>
                <a:sym typeface="Helvetica Neue"/>
              </a:rPr>
              <a:t>2012-11-05,deer</a:t>
            </a:r>
          </a:p>
          <a:p>
            <a:r>
              <a:rPr lang="en-US" sz="2200" dirty="0">
                <a:effectLst/>
                <a:latin typeface="Helvetica Neue"/>
                <a:ea typeface="Helvetica Neue"/>
                <a:cs typeface="Helvetica Neue"/>
                <a:sym typeface="Helvetica Neue"/>
              </a:rPr>
              <a:t>2012-11-05,rabbit</a:t>
            </a:r>
          </a:p>
          <a:p>
            <a:r>
              <a:rPr lang="en-US" sz="2200" dirty="0">
                <a:effectLst/>
                <a:latin typeface="Helvetica Neue"/>
                <a:ea typeface="Helvetica Neue"/>
                <a:cs typeface="Helvetica Neue"/>
                <a:sym typeface="Helvetica Neue"/>
              </a:rPr>
              <a:t>2012-11-05,raccoon</a:t>
            </a:r>
          </a:p>
          <a:p>
            <a:r>
              <a:rPr lang="en-US" sz="2200" dirty="0">
                <a:effectLst/>
                <a:latin typeface="Helvetica Neue"/>
                <a:ea typeface="Helvetica Neue"/>
                <a:cs typeface="Helvetica Neue"/>
                <a:sym typeface="Helvetica Neue"/>
              </a:rPr>
              <a:t>2012-11-06,rabbit</a:t>
            </a:r>
          </a:p>
          <a:p>
            <a:r>
              <a:rPr lang="en-US" sz="2200" dirty="0">
                <a:effectLst/>
                <a:latin typeface="Helvetica Neue"/>
                <a:ea typeface="Helvetica Neue"/>
                <a:cs typeface="Helvetica Neue"/>
                <a:sym typeface="Helvetica Neue"/>
              </a:rPr>
              <a:t>2012-11-06,deer</a:t>
            </a:r>
          </a:p>
          <a:p>
            <a:r>
              <a:rPr lang="en-US" sz="2200" dirty="0">
                <a:effectLst/>
                <a:latin typeface="Helvetica Neue"/>
                <a:ea typeface="Helvetica Neue"/>
                <a:cs typeface="Helvetica Neue"/>
                <a:sym typeface="Helvetica Neue"/>
              </a:rPr>
              <a:t>2012-11-06,fox</a:t>
            </a:r>
          </a:p>
          <a:p>
            <a:r>
              <a:rPr lang="en-US" sz="2200" dirty="0">
                <a:effectLst/>
                <a:latin typeface="Helvetica Neue"/>
                <a:ea typeface="Helvetica Neue"/>
                <a:cs typeface="Helvetica Neue"/>
                <a:sym typeface="Helvetica Neue"/>
              </a:rPr>
              <a:t>2012-11-07,rabbit</a:t>
            </a:r>
          </a:p>
          <a:p>
            <a:r>
              <a:rPr lang="en-US" sz="2200" dirty="0">
                <a:effectLst/>
                <a:latin typeface="Helvetica Neue"/>
                <a:ea typeface="Helvetica Neue"/>
                <a:cs typeface="Helvetica Neue"/>
                <a:sym typeface="Helvetica Neue"/>
              </a:rPr>
              <a:t>2012-11-07,bear</a:t>
            </a:r>
          </a:p>
          <a:p>
            <a:endParaRPr lang="en-US" dirty="0"/>
          </a:p>
          <a:p>
            <a:r>
              <a:rPr lang="en-US" sz="2200" b="1" dirty="0">
                <a:effectLst/>
                <a:latin typeface="Helvetica Neue"/>
                <a:ea typeface="Helvetica Neue"/>
                <a:cs typeface="Helvetica Neue"/>
                <a:sym typeface="Helvetica Neue"/>
              </a:rPr>
              <a:t>$ cut -d , -f 2 </a:t>
            </a:r>
            <a:r>
              <a:rPr lang="en-US" sz="2200" b="1" dirty="0" err="1">
                <a:effectLst/>
                <a:latin typeface="Helvetica Neue"/>
                <a:ea typeface="Helvetica Neue"/>
                <a:cs typeface="Helvetica Neue"/>
                <a:sym typeface="Helvetica Neue"/>
              </a:rPr>
              <a:t>animals.txt</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deer</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raccoon</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deer</a:t>
            </a:r>
          </a:p>
          <a:p>
            <a:r>
              <a:rPr lang="en-US" sz="2200" dirty="0">
                <a:effectLst/>
                <a:latin typeface="Helvetica Neue"/>
                <a:ea typeface="Helvetica Neue"/>
                <a:cs typeface="Helvetica Neue"/>
                <a:sym typeface="Helvetica Neue"/>
              </a:rPr>
              <a:t>fox</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bear</a:t>
            </a:r>
          </a:p>
          <a:p>
            <a:endParaRPr lang="en-US" dirty="0"/>
          </a:p>
        </p:txBody>
      </p:sp>
    </p:spTree>
    <p:extLst>
      <p:ext uri="{BB962C8B-B14F-4D97-AF65-F5344CB8AC3E}">
        <p14:creationId xmlns:p14="http://schemas.microsoft.com/office/powerpoint/2010/main" val="4114605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the /data directory for this one</a:t>
            </a:r>
          </a:p>
          <a:p>
            <a:endParaRPr lang="en-US" dirty="0"/>
          </a:p>
          <a:p>
            <a:r>
              <a:rPr lang="en-US" sz="2200" b="1" dirty="0">
                <a:effectLst/>
                <a:latin typeface="Helvetica Neue"/>
                <a:ea typeface="Helvetica Neue"/>
                <a:cs typeface="Helvetica Neue"/>
                <a:sym typeface="Helvetica Neue"/>
              </a:rPr>
              <a:t>$ cut -d , -f 2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sort</a:t>
            </a:r>
          </a:p>
          <a:p>
            <a:r>
              <a:rPr lang="en-US" sz="2200" dirty="0">
                <a:effectLst/>
                <a:latin typeface="Helvetica Neue"/>
                <a:ea typeface="Helvetica Neue"/>
                <a:cs typeface="Helvetica Neue"/>
                <a:sym typeface="Helvetica Neue"/>
              </a:rPr>
              <a:t>bear</a:t>
            </a:r>
          </a:p>
          <a:p>
            <a:r>
              <a:rPr lang="en-US" sz="2200" dirty="0">
                <a:effectLst/>
                <a:latin typeface="Helvetica Neue"/>
                <a:ea typeface="Helvetica Neue"/>
                <a:cs typeface="Helvetica Neue"/>
                <a:sym typeface="Helvetica Neue"/>
              </a:rPr>
              <a:t>deer</a:t>
            </a:r>
          </a:p>
          <a:p>
            <a:r>
              <a:rPr lang="en-US" sz="2200" dirty="0">
                <a:effectLst/>
                <a:latin typeface="Helvetica Neue"/>
                <a:ea typeface="Helvetica Neue"/>
                <a:cs typeface="Helvetica Neue"/>
                <a:sym typeface="Helvetica Neue"/>
              </a:rPr>
              <a:t>deer</a:t>
            </a:r>
          </a:p>
          <a:p>
            <a:r>
              <a:rPr lang="en-US" sz="2200" dirty="0">
                <a:effectLst/>
                <a:latin typeface="Helvetica Neue"/>
                <a:ea typeface="Helvetica Neue"/>
                <a:cs typeface="Helvetica Neue"/>
                <a:sym typeface="Helvetica Neue"/>
              </a:rPr>
              <a:t>fox</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raccoon</a:t>
            </a:r>
          </a:p>
          <a:p>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cut -d , -f 2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sort | </a:t>
            </a:r>
            <a:r>
              <a:rPr lang="en-US" sz="2200" b="1" dirty="0" err="1">
                <a:effectLst/>
                <a:latin typeface="Helvetica Neue"/>
                <a:ea typeface="Helvetica Neue"/>
                <a:cs typeface="Helvetica Neue"/>
                <a:sym typeface="Helvetica Neue"/>
              </a:rPr>
              <a:t>uniq</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bear</a:t>
            </a:r>
          </a:p>
          <a:p>
            <a:r>
              <a:rPr lang="en-US" sz="2200" dirty="0">
                <a:effectLst/>
                <a:latin typeface="Helvetica Neue"/>
                <a:ea typeface="Helvetica Neue"/>
                <a:cs typeface="Helvetica Neue"/>
                <a:sym typeface="Helvetica Neue"/>
              </a:rPr>
              <a:t>deer</a:t>
            </a:r>
          </a:p>
          <a:p>
            <a:r>
              <a:rPr lang="en-US" sz="2200" dirty="0">
                <a:effectLst/>
                <a:latin typeface="Helvetica Neue"/>
                <a:ea typeface="Helvetica Neue"/>
                <a:cs typeface="Helvetica Neue"/>
                <a:sym typeface="Helvetica Neue"/>
              </a:rPr>
              <a:t>fox</a:t>
            </a:r>
          </a:p>
          <a:p>
            <a:r>
              <a:rPr lang="en-US" sz="2200" dirty="0">
                <a:effectLst/>
                <a:latin typeface="Helvetica Neue"/>
                <a:ea typeface="Helvetica Neue"/>
                <a:cs typeface="Helvetica Neue"/>
                <a:sym typeface="Helvetica Neue"/>
              </a:rPr>
              <a:t>rabbit</a:t>
            </a:r>
          </a:p>
          <a:p>
            <a:r>
              <a:rPr lang="en-US" sz="2200" dirty="0">
                <a:effectLst/>
                <a:latin typeface="Helvetica Neue"/>
                <a:ea typeface="Helvetica Neue"/>
                <a:cs typeface="Helvetica Neue"/>
                <a:sym typeface="Helvetica Neue"/>
              </a:rPr>
              <a:t>raccoon</a:t>
            </a:r>
          </a:p>
          <a:p>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532315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1. $ sort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a:t>
            </a:r>
            <a:r>
              <a:rPr lang="en-US" sz="2200" b="1" dirty="0" err="1">
                <a:effectLst/>
                <a:latin typeface="Helvetica Neue"/>
                <a:ea typeface="Helvetica Neue"/>
                <a:cs typeface="Helvetica Neue"/>
                <a:sym typeface="Helvetica Neue"/>
              </a:rPr>
              <a:t>uniq</a:t>
            </a:r>
            <a:r>
              <a:rPr lang="en-US" sz="2200" b="1" dirty="0">
                <a:effectLst/>
                <a:latin typeface="Helvetica Neue"/>
                <a:ea typeface="Helvetica Neue"/>
                <a:cs typeface="Helvetica Neue"/>
                <a:sym typeface="Helvetica Neue"/>
              </a:rPr>
              <a:t> -c</a:t>
            </a:r>
          </a:p>
          <a:p>
            <a:r>
              <a:rPr lang="en-US" sz="2200" dirty="0">
                <a:effectLst/>
                <a:latin typeface="Helvetica Neue"/>
                <a:ea typeface="Helvetica Neue"/>
                <a:cs typeface="Helvetica Neue"/>
                <a:sym typeface="Helvetica Neue"/>
              </a:rPr>
              <a:t>   1 2012-11-05,deer</a:t>
            </a:r>
          </a:p>
          <a:p>
            <a:r>
              <a:rPr lang="en-US" sz="2200" dirty="0">
                <a:effectLst/>
                <a:latin typeface="Helvetica Neue"/>
                <a:ea typeface="Helvetica Neue"/>
                <a:cs typeface="Helvetica Neue"/>
                <a:sym typeface="Helvetica Neue"/>
              </a:rPr>
              <a:t>   1 2012-11-05,rabbit</a:t>
            </a:r>
          </a:p>
          <a:p>
            <a:r>
              <a:rPr lang="en-US" sz="2200" dirty="0">
                <a:effectLst/>
                <a:latin typeface="Helvetica Neue"/>
                <a:ea typeface="Helvetica Neue"/>
                <a:cs typeface="Helvetica Neue"/>
                <a:sym typeface="Helvetica Neue"/>
              </a:rPr>
              <a:t>   1 2012-11-05,raccoon</a:t>
            </a:r>
          </a:p>
          <a:p>
            <a:r>
              <a:rPr lang="en-US" sz="2200" dirty="0">
                <a:effectLst/>
                <a:latin typeface="Helvetica Neue"/>
                <a:ea typeface="Helvetica Neue"/>
                <a:cs typeface="Helvetica Neue"/>
                <a:sym typeface="Helvetica Neue"/>
              </a:rPr>
              <a:t>   1 2012-11-06,deer</a:t>
            </a:r>
          </a:p>
          <a:p>
            <a:r>
              <a:rPr lang="en-US" sz="2200" dirty="0">
                <a:effectLst/>
                <a:latin typeface="Helvetica Neue"/>
                <a:ea typeface="Helvetica Neue"/>
                <a:cs typeface="Helvetica Neue"/>
                <a:sym typeface="Helvetica Neue"/>
              </a:rPr>
              <a:t>   1 2012-11-06,fox</a:t>
            </a:r>
          </a:p>
          <a:p>
            <a:r>
              <a:rPr lang="en-US" sz="2200" dirty="0">
                <a:effectLst/>
                <a:latin typeface="Helvetica Neue"/>
                <a:ea typeface="Helvetica Neue"/>
                <a:cs typeface="Helvetica Neue"/>
                <a:sym typeface="Helvetica Neue"/>
              </a:rPr>
              <a:t>   1 2012-11-06,rabbit</a:t>
            </a:r>
          </a:p>
          <a:p>
            <a:r>
              <a:rPr lang="en-US" sz="2200" dirty="0">
                <a:effectLst/>
                <a:latin typeface="Helvetica Neue"/>
                <a:ea typeface="Helvetica Neue"/>
                <a:cs typeface="Helvetica Neue"/>
                <a:sym typeface="Helvetica Neue"/>
              </a:rPr>
              <a:t>   1 2012-11-07,bear</a:t>
            </a:r>
          </a:p>
          <a:p>
            <a:r>
              <a:rPr lang="en-US" sz="2200" dirty="0">
                <a:effectLst/>
                <a:latin typeface="Helvetica Neue"/>
                <a:ea typeface="Helvetica Neue"/>
                <a:cs typeface="Helvetica Neue"/>
                <a:sym typeface="Helvetica Neue"/>
              </a:rPr>
              <a:t>   1 2012-11-07,rabbit</a:t>
            </a:r>
          </a:p>
          <a:p>
            <a:endParaRPr lang="en-US" sz="2200" b="1"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2</a:t>
            </a:r>
            <a:r>
              <a:rPr lang="en-US" sz="2200" b="0" dirty="0">
                <a:effectLst/>
                <a:latin typeface="Helvetica Neue"/>
                <a:ea typeface="Helvetica Neue"/>
                <a:cs typeface="Helvetica Neue"/>
                <a:sym typeface="Helvetica Neue"/>
              </a:rPr>
              <a:t>. # sort using comma as a separator, sorting only on the second column (,2 is optional)</a:t>
            </a:r>
          </a:p>
          <a:p>
            <a:r>
              <a:rPr lang="en-US" sz="2200" b="1" dirty="0">
                <a:effectLst/>
                <a:latin typeface="Helvetica Neue"/>
                <a:ea typeface="Helvetica Neue"/>
                <a:cs typeface="Helvetica Neue"/>
                <a:sym typeface="Helvetica Neue"/>
              </a:rPr>
              <a:t>$ sort -t, -k2,2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a:t>
            </a:r>
            <a:r>
              <a:rPr lang="en-US" sz="2200" b="1" dirty="0" err="1">
                <a:effectLst/>
                <a:latin typeface="Helvetica Neue"/>
                <a:ea typeface="Helvetica Neue"/>
                <a:cs typeface="Helvetica Neue"/>
                <a:sym typeface="Helvetica Neue"/>
              </a:rPr>
              <a:t>uniq</a:t>
            </a:r>
            <a:r>
              <a:rPr lang="en-US" sz="2200" b="1" dirty="0">
                <a:effectLst/>
                <a:latin typeface="Helvetica Neue"/>
                <a:ea typeface="Helvetica Neue"/>
                <a:cs typeface="Helvetica Neue"/>
                <a:sym typeface="Helvetica Neue"/>
              </a:rPr>
              <a:t> -c</a:t>
            </a:r>
          </a:p>
          <a:p>
            <a:r>
              <a:rPr lang="en-US" sz="2200" dirty="0">
                <a:effectLst/>
                <a:latin typeface="Helvetica Neue"/>
                <a:ea typeface="Helvetica Neue"/>
                <a:cs typeface="Helvetica Neue"/>
                <a:sym typeface="Helvetica Neue"/>
              </a:rPr>
              <a:t>   1 2012-11-07,bear</a:t>
            </a:r>
          </a:p>
          <a:p>
            <a:r>
              <a:rPr lang="en-US" sz="2200" dirty="0">
                <a:effectLst/>
                <a:latin typeface="Helvetica Neue"/>
                <a:ea typeface="Helvetica Neue"/>
                <a:cs typeface="Helvetica Neue"/>
                <a:sym typeface="Helvetica Neue"/>
              </a:rPr>
              <a:t>   1 2012-11-05,deer</a:t>
            </a:r>
          </a:p>
          <a:p>
            <a:r>
              <a:rPr lang="en-US" sz="2200" dirty="0">
                <a:effectLst/>
                <a:latin typeface="Helvetica Neue"/>
                <a:ea typeface="Helvetica Neue"/>
                <a:cs typeface="Helvetica Neue"/>
                <a:sym typeface="Helvetica Neue"/>
              </a:rPr>
              <a:t>   1 2012-11-06,deer</a:t>
            </a:r>
          </a:p>
          <a:p>
            <a:r>
              <a:rPr lang="en-US" sz="2200" dirty="0">
                <a:effectLst/>
                <a:latin typeface="Helvetica Neue"/>
                <a:ea typeface="Helvetica Neue"/>
                <a:cs typeface="Helvetica Neue"/>
                <a:sym typeface="Helvetica Neue"/>
              </a:rPr>
              <a:t>   1 2012-11-06,fox</a:t>
            </a:r>
          </a:p>
          <a:p>
            <a:r>
              <a:rPr lang="en-US" sz="2200" dirty="0">
                <a:effectLst/>
                <a:latin typeface="Helvetica Neue"/>
                <a:ea typeface="Helvetica Neue"/>
                <a:cs typeface="Helvetica Neue"/>
                <a:sym typeface="Helvetica Neue"/>
              </a:rPr>
              <a:t>   1 2012-11-05,rabbit</a:t>
            </a:r>
          </a:p>
          <a:p>
            <a:r>
              <a:rPr lang="en-US" sz="2200" dirty="0">
                <a:effectLst/>
                <a:latin typeface="Helvetica Neue"/>
                <a:ea typeface="Helvetica Neue"/>
                <a:cs typeface="Helvetica Neue"/>
                <a:sym typeface="Helvetica Neue"/>
              </a:rPr>
              <a:t>   1 2012-11-06,rabbit</a:t>
            </a:r>
          </a:p>
          <a:p>
            <a:r>
              <a:rPr lang="en-US" sz="2200" dirty="0">
                <a:effectLst/>
                <a:latin typeface="Helvetica Neue"/>
                <a:ea typeface="Helvetica Neue"/>
                <a:cs typeface="Helvetica Neue"/>
                <a:sym typeface="Helvetica Neue"/>
              </a:rPr>
              <a:t>   1 2012-11-07,rabbit</a:t>
            </a:r>
          </a:p>
          <a:p>
            <a:r>
              <a:rPr lang="en-US" sz="2200" dirty="0">
                <a:effectLst/>
                <a:latin typeface="Helvetica Neue"/>
                <a:ea typeface="Helvetica Neue"/>
                <a:cs typeface="Helvetica Neue"/>
                <a:sym typeface="Helvetica Neue"/>
              </a:rPr>
              <a:t>   1 2012-11-05,raccoon</a:t>
            </a:r>
          </a:p>
          <a:p>
            <a:endParaRPr lang="en-US" sz="2200" b="1"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3. $ cut -d , -f 2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a:t>
            </a:r>
            <a:r>
              <a:rPr lang="en-US" sz="2200" b="1" dirty="0" err="1">
                <a:effectLst/>
                <a:latin typeface="Helvetica Neue"/>
                <a:ea typeface="Helvetica Neue"/>
                <a:cs typeface="Helvetica Neue"/>
                <a:sym typeface="Helvetica Neue"/>
              </a:rPr>
              <a:t>uniq</a:t>
            </a:r>
            <a:r>
              <a:rPr lang="en-US" sz="2200" b="1" dirty="0">
                <a:effectLst/>
                <a:latin typeface="Helvetica Neue"/>
                <a:ea typeface="Helvetica Neue"/>
                <a:cs typeface="Helvetica Neue"/>
                <a:sym typeface="Helvetica Neue"/>
              </a:rPr>
              <a:t> -c</a:t>
            </a:r>
          </a:p>
          <a:p>
            <a:r>
              <a:rPr lang="en-US" sz="2200" dirty="0">
                <a:effectLst/>
                <a:latin typeface="Helvetica Neue"/>
                <a:ea typeface="Helvetica Neue"/>
                <a:cs typeface="Helvetica Neue"/>
                <a:sym typeface="Helvetica Neue"/>
              </a:rPr>
              <a:t>   1 deer</a:t>
            </a:r>
          </a:p>
          <a:p>
            <a:r>
              <a:rPr lang="en-US" sz="2200" dirty="0">
                <a:effectLst/>
                <a:latin typeface="Helvetica Neue"/>
                <a:ea typeface="Helvetica Neue"/>
                <a:cs typeface="Helvetica Neue"/>
                <a:sym typeface="Helvetica Neue"/>
              </a:rPr>
              <a:t>   1 rabbit</a:t>
            </a:r>
          </a:p>
          <a:p>
            <a:r>
              <a:rPr lang="en-US" sz="2200" dirty="0">
                <a:effectLst/>
                <a:latin typeface="Helvetica Neue"/>
                <a:ea typeface="Helvetica Neue"/>
                <a:cs typeface="Helvetica Neue"/>
                <a:sym typeface="Helvetica Neue"/>
              </a:rPr>
              <a:t>   1 raccoon</a:t>
            </a:r>
          </a:p>
          <a:p>
            <a:r>
              <a:rPr lang="en-US" sz="2200" dirty="0">
                <a:effectLst/>
                <a:latin typeface="Helvetica Neue"/>
                <a:ea typeface="Helvetica Neue"/>
                <a:cs typeface="Helvetica Neue"/>
                <a:sym typeface="Helvetica Neue"/>
              </a:rPr>
              <a:t>   1 rabbit</a:t>
            </a:r>
          </a:p>
          <a:p>
            <a:r>
              <a:rPr lang="en-US" sz="2200" dirty="0">
                <a:effectLst/>
                <a:latin typeface="Helvetica Neue"/>
                <a:ea typeface="Helvetica Neue"/>
                <a:cs typeface="Helvetica Neue"/>
                <a:sym typeface="Helvetica Neue"/>
              </a:rPr>
              <a:t>   1 deer</a:t>
            </a:r>
          </a:p>
          <a:p>
            <a:r>
              <a:rPr lang="en-US" sz="2200" dirty="0">
                <a:effectLst/>
                <a:latin typeface="Helvetica Neue"/>
                <a:ea typeface="Helvetica Neue"/>
                <a:cs typeface="Helvetica Neue"/>
                <a:sym typeface="Helvetica Neue"/>
              </a:rPr>
              <a:t>   1 fox</a:t>
            </a:r>
          </a:p>
          <a:p>
            <a:r>
              <a:rPr lang="en-US" sz="2200" dirty="0">
                <a:effectLst/>
                <a:latin typeface="Helvetica Neue"/>
                <a:ea typeface="Helvetica Neue"/>
                <a:cs typeface="Helvetica Neue"/>
                <a:sym typeface="Helvetica Neue"/>
              </a:rPr>
              <a:t>   1 rabbit</a:t>
            </a:r>
          </a:p>
          <a:p>
            <a:r>
              <a:rPr lang="en-US" sz="2200" dirty="0">
                <a:effectLst/>
                <a:latin typeface="Helvetica Neue"/>
                <a:ea typeface="Helvetica Neue"/>
                <a:cs typeface="Helvetica Neue"/>
                <a:sym typeface="Helvetica Neue"/>
              </a:rPr>
              <a:t>   1 bear</a:t>
            </a:r>
          </a:p>
          <a:p>
            <a:endParaRPr lang="en-US" sz="2200" b="1"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4. </a:t>
            </a:r>
            <a:r>
              <a:rPr lang="en-US" sz="2200" b="1" dirty="0">
                <a:solidFill>
                  <a:srgbClr val="FF0000"/>
                </a:solidFill>
                <a:effectLst/>
                <a:latin typeface="Helvetica Neue"/>
                <a:ea typeface="Helvetica Neue"/>
                <a:cs typeface="Helvetica Neue"/>
                <a:sym typeface="Helvetica Neue"/>
              </a:rPr>
              <a:t>$ cut -d , -f 2 </a:t>
            </a:r>
            <a:r>
              <a:rPr lang="en-US" sz="2200" b="1" dirty="0" err="1">
                <a:solidFill>
                  <a:srgbClr val="FF0000"/>
                </a:solidFill>
                <a:effectLst/>
                <a:latin typeface="Helvetica Neue"/>
                <a:ea typeface="Helvetica Neue"/>
                <a:cs typeface="Helvetica Neue"/>
                <a:sym typeface="Helvetica Neue"/>
              </a:rPr>
              <a:t>animals.txt</a:t>
            </a:r>
            <a:r>
              <a:rPr lang="en-US" sz="2200" b="1" dirty="0">
                <a:solidFill>
                  <a:srgbClr val="FF0000"/>
                </a:solidFill>
                <a:effectLst/>
                <a:latin typeface="Helvetica Neue"/>
                <a:ea typeface="Helvetica Neue"/>
                <a:cs typeface="Helvetica Neue"/>
                <a:sym typeface="Helvetica Neue"/>
              </a:rPr>
              <a:t> | sort | </a:t>
            </a:r>
            <a:r>
              <a:rPr lang="en-US" sz="2200" b="1" dirty="0" err="1">
                <a:solidFill>
                  <a:srgbClr val="FF0000"/>
                </a:solidFill>
                <a:effectLst/>
                <a:latin typeface="Helvetica Neue"/>
                <a:ea typeface="Helvetica Neue"/>
                <a:cs typeface="Helvetica Neue"/>
                <a:sym typeface="Helvetica Neue"/>
              </a:rPr>
              <a:t>uniq</a:t>
            </a:r>
            <a:r>
              <a:rPr lang="en-US" sz="2200" b="1" dirty="0">
                <a:solidFill>
                  <a:srgbClr val="FF0000"/>
                </a:solidFill>
                <a:effectLst/>
                <a:latin typeface="Helvetica Neue"/>
                <a:ea typeface="Helvetica Neue"/>
                <a:cs typeface="Helvetica Neue"/>
                <a:sym typeface="Helvetica Neue"/>
              </a:rPr>
              <a:t> -c</a:t>
            </a:r>
          </a:p>
          <a:p>
            <a:r>
              <a:rPr lang="en-US" sz="2200" dirty="0">
                <a:effectLst/>
                <a:latin typeface="Helvetica Neue"/>
                <a:ea typeface="Helvetica Neue"/>
                <a:cs typeface="Helvetica Neue"/>
                <a:sym typeface="Helvetica Neue"/>
              </a:rPr>
              <a:t>   1 bear</a:t>
            </a:r>
          </a:p>
          <a:p>
            <a:r>
              <a:rPr lang="en-US" sz="2200" dirty="0">
                <a:effectLst/>
                <a:latin typeface="Helvetica Neue"/>
                <a:ea typeface="Helvetica Neue"/>
                <a:cs typeface="Helvetica Neue"/>
                <a:sym typeface="Helvetica Neue"/>
              </a:rPr>
              <a:t>   2 deer</a:t>
            </a:r>
          </a:p>
          <a:p>
            <a:r>
              <a:rPr lang="en-US" sz="2200" dirty="0">
                <a:effectLst/>
                <a:latin typeface="Helvetica Neue"/>
                <a:ea typeface="Helvetica Neue"/>
                <a:cs typeface="Helvetica Neue"/>
                <a:sym typeface="Helvetica Neue"/>
              </a:rPr>
              <a:t>   1 fox</a:t>
            </a:r>
          </a:p>
          <a:p>
            <a:r>
              <a:rPr lang="en-US" sz="2200" dirty="0">
                <a:effectLst/>
                <a:latin typeface="Helvetica Neue"/>
                <a:ea typeface="Helvetica Neue"/>
                <a:cs typeface="Helvetica Neue"/>
                <a:sym typeface="Helvetica Neue"/>
              </a:rPr>
              <a:t>   3 rabbit</a:t>
            </a:r>
          </a:p>
          <a:p>
            <a:r>
              <a:rPr lang="en-US" sz="2200" dirty="0">
                <a:effectLst/>
                <a:latin typeface="Helvetica Neue"/>
                <a:ea typeface="Helvetica Neue"/>
                <a:cs typeface="Helvetica Neue"/>
                <a:sym typeface="Helvetica Neue"/>
              </a:rPr>
              <a:t>   1 raccoon</a:t>
            </a:r>
          </a:p>
          <a:p>
            <a:endParaRPr lang="en-US" dirty="0"/>
          </a:p>
          <a:p>
            <a:r>
              <a:rPr lang="en-US" b="1" dirty="0"/>
              <a:t>5. </a:t>
            </a:r>
            <a:r>
              <a:rPr lang="en-US" b="0" dirty="0"/>
              <a:t># This one just returns a count of the number of lines in the file (including duplicates because we didn’t sort first)</a:t>
            </a:r>
          </a:p>
          <a:p>
            <a:r>
              <a:rPr lang="en-US" sz="2200" b="1" dirty="0">
                <a:effectLst/>
                <a:latin typeface="Helvetica Neue"/>
                <a:ea typeface="Helvetica Neue"/>
                <a:cs typeface="Helvetica Neue"/>
                <a:sym typeface="Helvetica Neue"/>
              </a:rPr>
              <a:t>$ cut -d , -f 2 </a:t>
            </a:r>
            <a:r>
              <a:rPr lang="en-US" sz="2200" b="1" dirty="0" err="1">
                <a:effectLst/>
                <a:latin typeface="Helvetica Neue"/>
                <a:ea typeface="Helvetica Neue"/>
                <a:cs typeface="Helvetica Neue"/>
                <a:sym typeface="Helvetica Neue"/>
              </a:rPr>
              <a:t>animals.txt</a:t>
            </a:r>
            <a:r>
              <a:rPr lang="en-US" sz="2200" b="1" dirty="0">
                <a:effectLst/>
                <a:latin typeface="Helvetica Neue"/>
                <a:ea typeface="Helvetica Neue"/>
                <a:cs typeface="Helvetica Neue"/>
                <a:sym typeface="Helvetica Neue"/>
              </a:rPr>
              <a:t> | </a:t>
            </a:r>
            <a:r>
              <a:rPr lang="en-US" sz="2200" b="1" dirty="0" err="1">
                <a:effectLst/>
                <a:latin typeface="Helvetica Neue"/>
                <a:ea typeface="Helvetica Neue"/>
                <a:cs typeface="Helvetica Neue"/>
                <a:sym typeface="Helvetica Neue"/>
              </a:rPr>
              <a:t>uniq</a:t>
            </a:r>
            <a:r>
              <a:rPr lang="en-US" sz="2200" b="1" dirty="0">
                <a:effectLst/>
                <a:latin typeface="Helvetica Neue"/>
                <a:ea typeface="Helvetica Neue"/>
                <a:cs typeface="Helvetica Neue"/>
                <a:sym typeface="Helvetica Neue"/>
              </a:rPr>
              <a:t> -c | </a:t>
            </a:r>
            <a:r>
              <a:rPr lang="en-US" sz="2200" b="1" dirty="0" err="1">
                <a:effectLst/>
                <a:latin typeface="Helvetica Neue"/>
                <a:ea typeface="Helvetica Neue"/>
                <a:cs typeface="Helvetica Neue"/>
                <a:sym typeface="Helvetica Neue"/>
              </a:rPr>
              <a:t>wc</a:t>
            </a:r>
            <a:r>
              <a:rPr lang="en-US" sz="2200" b="1" dirty="0">
                <a:effectLst/>
                <a:latin typeface="Helvetica Neue"/>
                <a:ea typeface="Helvetica Neue"/>
                <a:cs typeface="Helvetica Neue"/>
                <a:sym typeface="Helvetica Neue"/>
              </a:rPr>
              <a:t> -l</a:t>
            </a:r>
          </a:p>
          <a:p>
            <a:r>
              <a:rPr lang="en-US" sz="2200" dirty="0">
                <a:effectLst/>
                <a:latin typeface="Helvetica Neue"/>
                <a:ea typeface="Helvetica Neue"/>
                <a:cs typeface="Helvetica Neue"/>
                <a:sym typeface="Helvetica Neue"/>
              </a:rPr>
              <a:t>       8</a:t>
            </a:r>
          </a:p>
          <a:p>
            <a:endParaRPr lang="en-US" dirty="0"/>
          </a:p>
        </p:txBody>
      </p:sp>
    </p:spTree>
    <p:extLst>
      <p:ext uri="{BB962C8B-B14F-4D97-AF65-F5344CB8AC3E}">
        <p14:creationId xmlns:p14="http://schemas.microsoft.com/office/powerpoint/2010/main" val="7621918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930458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763857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endParaRPr lang="en-US" dirty="0"/>
          </a:p>
          <a:p>
            <a:r>
              <a:rPr lang="en-US" dirty="0"/>
              <a:t>Let’s try an example of this…[next slide]</a:t>
            </a:r>
          </a:p>
        </p:txBody>
      </p:sp>
    </p:spTree>
    <p:extLst>
      <p:ext uri="{BB962C8B-B14F-4D97-AF65-F5344CB8AC3E}">
        <p14:creationId xmlns:p14="http://schemas.microsoft.com/office/powerpoint/2010/main" val="180256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6062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 in the shell! Go to the creatures directory:</a:t>
            </a:r>
          </a:p>
          <a:p>
            <a:endParaRPr lang="en-US" dirty="0"/>
          </a:p>
          <a:p>
            <a:pPr marL="342900" indent="-342900">
              <a:buFont typeface="Arial" panose="020B0604020202020204" pitchFamily="34" charset="0"/>
              <a:buChar char="•"/>
            </a:pPr>
            <a:r>
              <a:rPr lang="en-US" b="1" dirty="0"/>
              <a:t>cd ../creatures</a:t>
            </a:r>
          </a:p>
          <a:p>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for filename in </a:t>
            </a:r>
            <a:r>
              <a:rPr lang="en-US" sz="2200" b="1" dirty="0" err="1">
                <a:effectLst/>
                <a:latin typeface="Helvetica Neue"/>
                <a:ea typeface="Helvetica Neue"/>
                <a:cs typeface="Helvetica Neue"/>
                <a:sym typeface="Helvetica Neue"/>
              </a:rPr>
              <a:t>basilisk.dat</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minotaur.dat</a:t>
            </a:r>
            <a:r>
              <a:rPr lang="en-US" sz="2200" b="1" dirty="0">
                <a:effectLst/>
                <a:latin typeface="Helvetica Neue"/>
                <a:ea typeface="Helvetica Neue"/>
                <a:cs typeface="Helvetica Neue"/>
                <a:sym typeface="Helvetica Neue"/>
              </a:rPr>
              <a:t> </a:t>
            </a:r>
            <a:r>
              <a:rPr lang="en-US" sz="2200" b="1" dirty="0" err="1">
                <a:effectLst/>
                <a:latin typeface="Helvetica Neue"/>
                <a:ea typeface="Helvetica Neue"/>
                <a:cs typeface="Helvetica Neue"/>
                <a:sym typeface="Helvetica Neue"/>
              </a:rPr>
              <a:t>unicorn.dat</a:t>
            </a:r>
            <a:r>
              <a:rPr lang="en-US" sz="2200" b="1" dirty="0">
                <a:effectLst/>
                <a:latin typeface="Helvetica Neue"/>
                <a:ea typeface="Helvetica Neue"/>
                <a:cs typeface="Helvetica Neue"/>
                <a:sym typeface="Helvetica Neue"/>
              </a:rPr>
              <a:t> </a:t>
            </a:r>
          </a:p>
          <a:p>
            <a:r>
              <a:rPr lang="en-US" sz="2200" b="1" dirty="0">
                <a:effectLst/>
                <a:latin typeface="Helvetica Neue"/>
                <a:ea typeface="Helvetica Neue"/>
                <a:cs typeface="Helvetica Neue"/>
                <a:sym typeface="Helvetica Neue"/>
              </a:rPr>
              <a:t>&gt; do</a:t>
            </a:r>
          </a:p>
          <a:p>
            <a:r>
              <a:rPr lang="en-US" sz="2200" b="1" dirty="0">
                <a:effectLst/>
                <a:latin typeface="Helvetica Neue"/>
                <a:ea typeface="Helvetica Neue"/>
                <a:cs typeface="Helvetica Neue"/>
                <a:sym typeface="Helvetica Neue"/>
              </a:rPr>
              <a:t>&gt;    head -n 2 $filename | tail -n 1</a:t>
            </a:r>
          </a:p>
          <a:p>
            <a:r>
              <a:rPr lang="en-US" sz="2200" b="1" dirty="0">
                <a:effectLst/>
                <a:latin typeface="Helvetica Neue"/>
                <a:ea typeface="Helvetica Neue"/>
                <a:cs typeface="Helvetica Neue"/>
                <a:sym typeface="Helvetica Neue"/>
              </a:rPr>
              <a:t>&gt; done</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CLASSIFICATION: </a:t>
            </a:r>
            <a:r>
              <a:rPr lang="en-US" sz="2200" dirty="0" err="1">
                <a:effectLst/>
                <a:latin typeface="Helvetica Neue"/>
                <a:ea typeface="Helvetica Neue"/>
                <a:cs typeface="Helvetica Neue"/>
                <a:sym typeface="Helvetica Neue"/>
              </a:rPr>
              <a:t>basiliscus</a:t>
            </a:r>
            <a:r>
              <a:rPr lang="en-US" sz="2200" dirty="0">
                <a:effectLst/>
                <a:latin typeface="Helvetica Neue"/>
                <a:ea typeface="Helvetica Neue"/>
                <a:cs typeface="Helvetica Neue"/>
                <a:sym typeface="Helvetica Neue"/>
              </a:rPr>
              <a:t> vulgaris</a:t>
            </a:r>
          </a:p>
          <a:p>
            <a:r>
              <a:rPr lang="en-US" sz="2200" dirty="0">
                <a:effectLst/>
                <a:latin typeface="Helvetica Neue"/>
                <a:ea typeface="Helvetica Neue"/>
                <a:cs typeface="Helvetica Neue"/>
                <a:sym typeface="Helvetica Neue"/>
              </a:rPr>
              <a:t>CLASSIFICATION: </a:t>
            </a:r>
            <a:r>
              <a:rPr lang="en-US" sz="2200" dirty="0" err="1">
                <a:effectLst/>
                <a:latin typeface="Helvetica Neue"/>
                <a:ea typeface="Helvetica Neue"/>
                <a:cs typeface="Helvetica Neue"/>
                <a:sym typeface="Helvetica Neue"/>
              </a:rPr>
              <a:t>bos</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hominus</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CLASSIFICATION: </a:t>
            </a:r>
            <a:r>
              <a:rPr lang="en-US" sz="2200" dirty="0" err="1">
                <a:effectLst/>
                <a:latin typeface="Helvetica Neue"/>
                <a:ea typeface="Helvetica Neue"/>
                <a:cs typeface="Helvetica Neue"/>
                <a:sym typeface="Helvetica Neue"/>
              </a:rPr>
              <a:t>equus</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monoceros</a:t>
            </a:r>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dirty="0"/>
              <a:t>What did it do? Took the first 2 lines of each file, sent that to tail and took only the last line and printed out the list.</a:t>
            </a:r>
          </a:p>
          <a:p>
            <a:r>
              <a:rPr lang="en-US" dirty="0"/>
              <a:t>WHY? because we only want the classification of each creature.</a:t>
            </a:r>
          </a:p>
        </p:txBody>
      </p:sp>
    </p:spTree>
    <p:extLst>
      <p:ext uri="{BB962C8B-B14F-4D97-AF65-F5344CB8AC3E}">
        <p14:creationId xmlns:p14="http://schemas.microsoft.com/office/powerpoint/2010/main" val="10346296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 example in the shell to illustrate: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Sometimes you expand a variable and not have any whitespace after it. To do that, you need to put braces (curly brackets) around the variable name. Like so:</a:t>
            </a:r>
          </a:p>
          <a:p>
            <a:pPr marL="0" indent="0">
              <a:buFont typeface="Arial" panose="020B0604020202020204" pitchFamily="34" charset="0"/>
              <a:buNone/>
            </a:pPr>
            <a:endParaRPr lang="en-US" dirty="0"/>
          </a:p>
          <a:p>
            <a:r>
              <a:rPr lang="en-US" sz="2200" b="1" dirty="0">
                <a:effectLst/>
                <a:latin typeface="Helvetica Neue"/>
                <a:ea typeface="Helvetica Neue"/>
                <a:cs typeface="Helvetica Neue"/>
                <a:sym typeface="Helvetica Neue"/>
              </a:rPr>
              <a:t>$ foo=</a:t>
            </a:r>
            <a:r>
              <a:rPr lang="en-US" sz="2200" b="1" dirty="0" err="1">
                <a:effectLst/>
                <a:latin typeface="Helvetica Neue"/>
                <a:ea typeface="Helvetica Neue"/>
                <a:cs typeface="Helvetica Neue"/>
                <a:sym typeface="Helvetica Neue"/>
              </a:rPr>
              <a:t>abc</a:t>
            </a:r>
            <a:endParaRPr lang="en-US" sz="2200" b="1"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echo foo</a:t>
            </a:r>
          </a:p>
          <a:p>
            <a:r>
              <a:rPr lang="en-US" sz="2200" dirty="0">
                <a:effectLst/>
                <a:latin typeface="Helvetica Neue"/>
                <a:ea typeface="Helvetica Neue"/>
                <a:cs typeface="Helvetica Neue"/>
                <a:sym typeface="Helvetica Neue"/>
              </a:rPr>
              <a:t>foo</a:t>
            </a:r>
          </a:p>
          <a:p>
            <a:r>
              <a:rPr lang="en-US" sz="2200" b="1" dirty="0">
                <a:effectLst/>
                <a:latin typeface="Helvetica Neue"/>
                <a:ea typeface="Helvetica Neue"/>
                <a:cs typeface="Helvetica Neue"/>
                <a:sym typeface="Helvetica Neue"/>
              </a:rPr>
              <a:t>$ echo foo is $foo</a:t>
            </a:r>
          </a:p>
          <a:p>
            <a:r>
              <a:rPr lang="en-US" sz="2200" dirty="0">
                <a:effectLst/>
                <a:latin typeface="Helvetica Neue"/>
                <a:ea typeface="Helvetica Neue"/>
                <a:cs typeface="Helvetica Neue"/>
                <a:sym typeface="Helvetica Neue"/>
              </a:rPr>
              <a:t>foo is </a:t>
            </a:r>
            <a:r>
              <a:rPr lang="en-US" sz="2200" dirty="0" err="1">
                <a:effectLst/>
                <a:latin typeface="Helvetica Neue"/>
                <a:ea typeface="Helvetica Neue"/>
                <a:cs typeface="Helvetica Neue"/>
                <a:sym typeface="Helvetica Neue"/>
              </a:rPr>
              <a:t>abc</a:t>
            </a:r>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echo foo is $</a:t>
            </a:r>
            <a:r>
              <a:rPr lang="en-US" sz="2200" b="1" dirty="0" err="1">
                <a:effectLst/>
                <a:latin typeface="Helvetica Neue"/>
                <a:ea typeface="Helvetica Neue"/>
                <a:cs typeface="Helvetica Neue"/>
                <a:sym typeface="Helvetica Neue"/>
              </a:rPr>
              <a:t>fooEFG</a:t>
            </a:r>
            <a:r>
              <a:rPr lang="en-US" sz="2200" dirty="0">
                <a:effectLst/>
                <a:latin typeface="Helvetica Neue"/>
                <a:ea typeface="Helvetica Neue"/>
                <a:cs typeface="Helvetica Neue"/>
                <a:sym typeface="Helvetica Neue"/>
              </a:rPr>
              <a:t> # Doesn’t work</a:t>
            </a:r>
          </a:p>
          <a:p>
            <a:r>
              <a:rPr lang="en-US" sz="2200" dirty="0">
                <a:effectLst/>
                <a:latin typeface="Helvetica Neue"/>
                <a:ea typeface="Helvetica Neue"/>
                <a:cs typeface="Helvetica Neue"/>
                <a:sym typeface="Helvetica Neue"/>
              </a:rPr>
              <a:t>foo is</a:t>
            </a:r>
          </a:p>
          <a:p>
            <a:r>
              <a:rPr lang="en-US" sz="2200" b="1" dirty="0">
                <a:effectLst/>
                <a:latin typeface="Helvetica Neue"/>
                <a:ea typeface="Helvetica Neue"/>
                <a:cs typeface="Helvetica Neue"/>
                <a:sym typeface="Helvetica Neue"/>
              </a:rPr>
              <a:t>$ echo foo is ${foo}EFG</a:t>
            </a:r>
          </a:p>
          <a:p>
            <a:r>
              <a:rPr lang="en-US" sz="2200" dirty="0">
                <a:effectLst/>
                <a:latin typeface="Helvetica Neue"/>
                <a:ea typeface="Helvetica Neue"/>
                <a:cs typeface="Helvetica Neue"/>
                <a:sym typeface="Helvetica Neue"/>
              </a:rPr>
              <a:t>foo is </a:t>
            </a:r>
            <a:r>
              <a:rPr lang="en-US" sz="2200" dirty="0" err="1">
                <a:effectLst/>
                <a:latin typeface="Helvetica Neue"/>
                <a:ea typeface="Helvetica Neue"/>
                <a:cs typeface="Helvetica Neue"/>
                <a:sym typeface="Helvetica Neue"/>
              </a:rPr>
              <a:t>abcEFG</a:t>
            </a:r>
            <a:endParaRPr lang="en-US" sz="2200" dirty="0">
              <a:effectLst/>
              <a:latin typeface="Helvetica Neue"/>
              <a:ea typeface="Helvetica Neue"/>
              <a:cs typeface="Helvetica Neue"/>
              <a:sym typeface="Helvetica Neue"/>
            </a:endParaRPr>
          </a:p>
          <a:p>
            <a:pPr fontAlgn="base"/>
            <a:endParaRPr lang="en-US" sz="2200" b="0" i="0" dirty="0">
              <a:effectLst/>
              <a:latin typeface="Helvetica Neue"/>
              <a:ea typeface="Helvetica Neue"/>
              <a:cs typeface="Helvetica Neue"/>
              <a:sym typeface="Helvetica Neue"/>
            </a:endParaRPr>
          </a:p>
          <a:p>
            <a:pPr fontAlgn="base"/>
            <a:endParaRPr lang="en-US" sz="2200" b="0" i="0" dirty="0">
              <a:effectLst/>
              <a:latin typeface="Helvetica Neue"/>
              <a:ea typeface="Helvetica Neue"/>
              <a:cs typeface="Helvetica Neue"/>
              <a:sym typeface="Helvetica Neue"/>
            </a:endParaRPr>
          </a:p>
          <a:p>
            <a:pPr fontAlgn="base"/>
            <a:r>
              <a:rPr lang="en-US" sz="2200" b="0" i="0" dirty="0">
                <a:effectLst/>
                <a:latin typeface="Helvetica Neue"/>
                <a:ea typeface="Helvetica Neue"/>
                <a:cs typeface="Helvetica Neue"/>
                <a:sym typeface="Helvetica Neue"/>
              </a:rPr>
              <a:t>${} are useful if you want to expand the variable foo in the string </a:t>
            </a:r>
            <a:r>
              <a:rPr lang="en-US" sz="2200" dirty="0">
                <a:effectLst/>
                <a:latin typeface="Helvetica Neue"/>
                <a:ea typeface="Helvetica Neue"/>
                <a:cs typeface="Helvetica Neue"/>
                <a:sym typeface="Helvetica Neue"/>
              </a:rPr>
              <a:t>"${foo}bar"</a:t>
            </a:r>
            <a:endParaRPr lang="en-US" sz="2200" b="0" i="0" dirty="0">
              <a:effectLst/>
              <a:latin typeface="Helvetica Neue"/>
              <a:ea typeface="Helvetica Neue"/>
              <a:cs typeface="Helvetica Neue"/>
              <a:sym typeface="Helvetica Neue"/>
            </a:endParaRPr>
          </a:p>
          <a:p>
            <a:pPr fontAlgn="base"/>
            <a:endParaRPr lang="en-US" sz="2200" b="0" i="0" dirty="0">
              <a:effectLst/>
              <a:latin typeface="Helvetica Neue"/>
              <a:ea typeface="Helvetica Neue"/>
              <a:cs typeface="Helvetica Neue"/>
              <a:sym typeface="Helvetica Neue"/>
            </a:endParaRPr>
          </a:p>
          <a:p>
            <a:pPr fontAlgn="base"/>
            <a:r>
              <a:rPr lang="en-US" sz="2200" b="0" i="0" dirty="0">
                <a:effectLst/>
                <a:latin typeface="Helvetica Neue"/>
                <a:ea typeface="Helvetica Neue"/>
                <a:cs typeface="Helvetica Neue"/>
                <a:sym typeface="Helvetica Neue"/>
              </a:rPr>
              <a:t>Curly braces are also unconditionally required when:</a:t>
            </a:r>
          </a:p>
          <a:p>
            <a:pPr marL="342900" indent="-342900" fontAlgn="base">
              <a:buFont typeface="Arial" panose="020B0604020202020204" pitchFamily="34" charset="0"/>
              <a:buChar char="•"/>
            </a:pPr>
            <a:r>
              <a:rPr lang="en-US" sz="2200" b="0" i="0" dirty="0">
                <a:effectLst/>
                <a:latin typeface="Helvetica Neue"/>
                <a:ea typeface="Helvetica Neue"/>
                <a:cs typeface="Helvetica Neue"/>
                <a:sym typeface="Helvetica Neue"/>
              </a:rPr>
              <a:t>expanding array elements, as in ${array[42]}</a:t>
            </a:r>
          </a:p>
          <a:p>
            <a:pPr marL="342900" indent="-342900" fontAlgn="base">
              <a:buFont typeface="Arial" panose="020B0604020202020204" pitchFamily="34" charset="0"/>
              <a:buChar char="•"/>
            </a:pPr>
            <a:r>
              <a:rPr lang="en-US" sz="2200" b="0" i="0" dirty="0">
                <a:effectLst/>
                <a:latin typeface="Helvetica Neue"/>
                <a:ea typeface="Helvetica Neue"/>
                <a:cs typeface="Helvetica Neue"/>
                <a:sym typeface="Helvetica Neue"/>
              </a:rPr>
              <a:t>using parameter expansion operations, as in ${filename%.*} (remove extension)</a:t>
            </a:r>
          </a:p>
          <a:p>
            <a:pPr marL="342900" indent="-342900" fontAlgn="base">
              <a:buFont typeface="Arial" panose="020B0604020202020204" pitchFamily="34" charset="0"/>
              <a:buChar char="•"/>
            </a:pPr>
            <a:r>
              <a:rPr lang="en-US" sz="2200" b="0" i="0" dirty="0">
                <a:effectLst/>
                <a:latin typeface="Helvetica Neue"/>
                <a:ea typeface="Helvetica Neue"/>
                <a:cs typeface="Helvetica Neue"/>
                <a:sym typeface="Helvetica Neue"/>
              </a:rPr>
              <a:t>expanding positional parameters beyond 9: "$8 $9 ${10} ${11}"</a:t>
            </a:r>
          </a:p>
          <a:p>
            <a:endParaRPr lang="en-US" dirty="0"/>
          </a:p>
          <a:p>
            <a:r>
              <a:rPr lang="en-US" dirty="0">
                <a:hlinkClick r:id="rId3"/>
              </a:rPr>
              <a:t>https://stackoverflow.com/questions/8748831/when-do-we-need-curly-braces-around-shell-variables</a:t>
            </a:r>
            <a:endParaRPr lang="en-US" dirty="0"/>
          </a:p>
        </p:txBody>
      </p:sp>
    </p:spTree>
    <p:extLst>
      <p:ext uri="{BB962C8B-B14F-4D97-AF65-F5344CB8AC3E}">
        <p14:creationId xmlns:p14="http://schemas.microsoft.com/office/powerpoint/2010/main" val="32729059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*nix systems allow you to use any character but ‘/’ (byte value \057) and ‘NUL’ (byte value \000).</a:t>
            </a:r>
          </a:p>
          <a:p>
            <a:endParaRPr lang="en-US" dirty="0"/>
          </a:p>
          <a:p>
            <a:r>
              <a:rPr lang="en-US" dirty="0"/>
              <a:t>But there are best practices that say you should avoid:</a:t>
            </a:r>
          </a:p>
          <a:p>
            <a:endParaRPr lang="en-US" dirty="0"/>
          </a:p>
          <a:p>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&gt;</a:t>
            </a:r>
          </a:p>
          <a:p>
            <a:r>
              <a:rPr lang="en-US" sz="2200" b="0" i="0" dirty="0">
                <a:effectLst/>
                <a:latin typeface="Helvetica Neue"/>
                <a:ea typeface="Helvetica Neue"/>
                <a:cs typeface="Helvetica Neue"/>
                <a:sym typeface="Helvetica Neue"/>
              </a:rPr>
              <a:t>&lt;</a:t>
            </a:r>
          </a:p>
          <a:p>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&amp;</a:t>
            </a:r>
          </a:p>
          <a:p>
            <a:endParaRPr lang="en-US" dirty="0"/>
          </a:p>
          <a:p>
            <a:r>
              <a:rPr lang="en-US" dirty="0"/>
              <a:t>Other characters, including whitespace, can cause inconvenience and may prevent scripts from functioning properly.</a:t>
            </a:r>
          </a:p>
          <a:p>
            <a:endParaRPr lang="en-US" dirty="0"/>
          </a:p>
          <a:p>
            <a:r>
              <a:rPr lang="en-US" dirty="0"/>
              <a:t>Characters like &lt;, &gt;, |, \, :, (, ), &amp;, ;, as well as wildcards such as ? and *, to be quoted or escaped using \ symbol.</a:t>
            </a:r>
          </a:p>
          <a:p>
            <a:endParaRPr lang="en-US" dirty="0"/>
          </a:p>
          <a:p>
            <a:r>
              <a:rPr lang="en-US" dirty="0"/>
              <a:t>For example, what happens when you type: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touch </a:t>
            </a:r>
            <a:r>
              <a:rPr lang="en-US" sz="2200" dirty="0" err="1">
                <a:effectLst/>
                <a:latin typeface="Helvetica Neue"/>
                <a:ea typeface="Helvetica Neue"/>
                <a:cs typeface="Helvetica Neue"/>
                <a:sym typeface="Helvetica Neue"/>
              </a:rPr>
              <a:t>file's.txt</a:t>
            </a:r>
            <a:endParaRPr lang="en-US" sz="2200" dirty="0">
              <a:effectLst/>
              <a:latin typeface="Helvetica Neue"/>
              <a:ea typeface="Helvetica Neue"/>
              <a:cs typeface="Helvetica Neue"/>
              <a:sym typeface="Helvetica Neue"/>
            </a:endParaRPr>
          </a:p>
          <a:p>
            <a:r>
              <a:rPr lang="en-US" dirty="0"/>
              <a:t>&gt;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b="1" dirty="0">
                <a:effectLst/>
                <a:latin typeface="Helvetica Neue"/>
                <a:ea typeface="Helvetica Neue"/>
                <a:cs typeface="Helvetica Neue"/>
                <a:sym typeface="Helvetica Neue"/>
              </a:rPr>
              <a:t>touch file\'</a:t>
            </a:r>
            <a:r>
              <a:rPr lang="en-US" sz="2200" b="1" dirty="0" err="1">
                <a:effectLst/>
                <a:latin typeface="Helvetica Neue"/>
                <a:ea typeface="Helvetica Neue"/>
                <a:cs typeface="Helvetica Neue"/>
                <a:sym typeface="Helvetica Neue"/>
              </a:rPr>
              <a:t>s.txt</a:t>
            </a:r>
            <a:r>
              <a:rPr lang="en-US" sz="2200" b="0" dirty="0">
                <a:effectLst/>
                <a:latin typeface="Helvetica Neue"/>
                <a:ea typeface="Helvetica Neue"/>
                <a:cs typeface="Helvetica Neue"/>
                <a:sym typeface="Helvetica Neue"/>
              </a:rPr>
              <a:t> will work, but not advised</a:t>
            </a:r>
            <a:endParaRPr lang="en-US" sz="2200" b="1" dirty="0">
              <a:effectLst/>
              <a:latin typeface="Helvetica Neue"/>
              <a:ea typeface="Helvetica Neue"/>
              <a:cs typeface="Helvetica Neue"/>
              <a:sym typeface="Helvetica Neue"/>
            </a:endParaRPr>
          </a:p>
          <a:p>
            <a:endParaRPr lang="en-US" dirty="0"/>
          </a:p>
          <a:p>
            <a:r>
              <a:rPr lang="en-US" dirty="0"/>
              <a:t>It’s generally best practice to not use spaces in file names</a:t>
            </a:r>
          </a:p>
        </p:txBody>
      </p:sp>
    </p:spTree>
    <p:extLst>
      <p:ext uri="{BB962C8B-B14F-4D97-AF65-F5344CB8AC3E}">
        <p14:creationId xmlns:p14="http://schemas.microsoft.com/office/powerpoint/2010/main" val="42421221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09893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0178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exactly the same thing we did before, but write it to a file called </a:t>
            </a:r>
            <a:r>
              <a:rPr lang="en-US" dirty="0" err="1"/>
              <a:t>species.txt</a:t>
            </a:r>
            <a:r>
              <a:rPr lang="en-US" dirty="0"/>
              <a:t>:</a:t>
            </a:r>
          </a:p>
          <a:p>
            <a:endParaRPr lang="en-US" dirty="0"/>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b="0" dirty="0">
                <a:effectLst/>
                <a:latin typeface="Helvetica Neue"/>
                <a:ea typeface="Helvetica Neue"/>
                <a:cs typeface="Helvetica Neue"/>
                <a:sym typeface="Helvetica Neue"/>
              </a:rPr>
              <a:t>for filename in </a:t>
            </a:r>
            <a:r>
              <a:rPr lang="en-US" sz="2200" b="0" dirty="0" err="1">
                <a:effectLst/>
                <a:latin typeface="Helvetica Neue"/>
                <a:ea typeface="Helvetica Neue"/>
                <a:cs typeface="Helvetica Neue"/>
                <a:sym typeface="Helvetica Neue"/>
              </a:rPr>
              <a:t>basilisk.dat</a:t>
            </a:r>
            <a:r>
              <a:rPr lang="en-US" sz="2200" b="0" dirty="0">
                <a:effectLst/>
                <a:latin typeface="Helvetica Neue"/>
                <a:ea typeface="Helvetica Neue"/>
                <a:cs typeface="Helvetica Neue"/>
                <a:sym typeface="Helvetica Neue"/>
              </a:rPr>
              <a:t> </a:t>
            </a:r>
            <a:r>
              <a:rPr lang="en-US" sz="2200" b="0" dirty="0" err="1">
                <a:effectLst/>
                <a:latin typeface="Helvetica Neue"/>
                <a:ea typeface="Helvetica Neue"/>
                <a:cs typeface="Helvetica Neue"/>
                <a:sym typeface="Helvetica Neue"/>
              </a:rPr>
              <a:t>minotaur.dat</a:t>
            </a:r>
            <a:r>
              <a:rPr lang="en-US" sz="2200" b="0" dirty="0">
                <a:effectLst/>
                <a:latin typeface="Helvetica Neue"/>
                <a:ea typeface="Helvetica Neue"/>
                <a:cs typeface="Helvetica Neue"/>
                <a:sym typeface="Helvetica Neue"/>
              </a:rPr>
              <a:t> </a:t>
            </a:r>
            <a:r>
              <a:rPr lang="en-US" sz="2200" b="0" dirty="0" err="1">
                <a:effectLst/>
                <a:latin typeface="Helvetica Neue"/>
                <a:ea typeface="Helvetica Neue"/>
                <a:cs typeface="Helvetica Neue"/>
                <a:sym typeface="Helvetica Neue"/>
              </a:rPr>
              <a:t>unicorn.dat</a:t>
            </a:r>
            <a:r>
              <a:rPr lang="en-US" sz="2200" b="0" dirty="0">
                <a:effectLst/>
                <a:latin typeface="Helvetica Neue"/>
                <a:ea typeface="Helvetica Neue"/>
                <a:cs typeface="Helvetica Neue"/>
                <a:sym typeface="Helvetica Neue"/>
              </a:rPr>
              <a:t>; do head -n 2 $filename | tail -n 1 &gt;&gt; </a:t>
            </a:r>
            <a:r>
              <a:rPr lang="en-US" sz="2200" b="0" dirty="0" err="1">
                <a:effectLst/>
                <a:latin typeface="Helvetica Neue"/>
                <a:ea typeface="Helvetica Neue"/>
                <a:cs typeface="Helvetica Neue"/>
                <a:sym typeface="Helvetica Neue"/>
              </a:rPr>
              <a:t>species.txt</a:t>
            </a:r>
            <a:r>
              <a:rPr lang="en-US" sz="2200" b="0" dirty="0">
                <a:effectLst/>
                <a:latin typeface="Helvetica Neue"/>
                <a:ea typeface="Helvetica Neue"/>
                <a:cs typeface="Helvetica Neue"/>
                <a:sym typeface="Helvetica Neue"/>
              </a:rPr>
              <a:t>; done</a:t>
            </a:r>
            <a:endParaRPr lang="en-US" dirty="0"/>
          </a:p>
          <a:p>
            <a:endParaRPr lang="en-US" dirty="0"/>
          </a:p>
          <a:p>
            <a:pPr marL="342900" indent="-342900">
              <a:buFont typeface="Arial" panose="020B0604020202020204" pitchFamily="34" charset="0"/>
              <a:buChar char="•"/>
            </a:pPr>
            <a:r>
              <a:rPr lang="en-US" dirty="0"/>
              <a:t>Make sure you’re in the /</a:t>
            </a:r>
            <a:r>
              <a:rPr lang="en-US" dirty="0" err="1"/>
              <a:t>shell_data</a:t>
            </a:r>
            <a:r>
              <a:rPr lang="en-US" dirty="0"/>
              <a:t>/creatures directory</a:t>
            </a:r>
          </a:p>
          <a:p>
            <a:pPr marL="342900" indent="-342900">
              <a:buFont typeface="Arial" panose="020B0604020202020204" pitchFamily="34" charset="0"/>
              <a:buChar char="•"/>
            </a:pPr>
            <a:r>
              <a:rPr lang="en-US" dirty="0"/>
              <a:t>We’re going to write it a little differently and create a different text file, so we can compare</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dat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creature-</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dat</a:t>
            </a:r>
            <a:r>
              <a:rPr lang="en-US" sz="2200" dirty="0">
                <a:effectLst/>
                <a:latin typeface="Helvetica Neue"/>
                <a:ea typeface="Helvetica Neue"/>
                <a:cs typeface="Helvetica Neue"/>
                <a:sym typeface="Helvetica Neue"/>
              </a:rPr>
              <a:t>; do head -n 2 ${filename} | tail -n 1 &gt;&gt; creature-</a:t>
            </a:r>
            <a:r>
              <a:rPr lang="en-US" sz="2200" dirty="0" err="1">
                <a:effectLst/>
                <a:latin typeface="Helvetica Neue"/>
                <a:ea typeface="Helvetica Neue"/>
                <a:cs typeface="Helvetica Neue"/>
                <a:sym typeface="Helvetica Neue"/>
              </a:rPr>
              <a:t>species.txt</a:t>
            </a:r>
            <a:r>
              <a:rPr lang="en-US" sz="2200" dirty="0">
                <a:effectLst/>
                <a:latin typeface="Helvetica Neue"/>
                <a:ea typeface="Helvetica Neue"/>
                <a:cs typeface="Helvetica Neue"/>
                <a:sym typeface="Helvetica Neue"/>
              </a:rPr>
              <a:t>; done</a:t>
            </a:r>
          </a:p>
          <a:p>
            <a:endParaRPr lang="en-US" sz="2200" dirty="0">
              <a:effectLst/>
              <a:latin typeface="Helvetica Neue"/>
              <a:ea typeface="Helvetica Neue"/>
              <a:cs typeface="Helvetica Neue"/>
              <a:sym typeface="Helvetica Neue"/>
            </a:endParaRPr>
          </a:p>
          <a:p>
            <a:r>
              <a:rPr lang="en-US" dirty="0"/>
              <a:t>So: we used a wildcard for .</a:t>
            </a:r>
            <a:r>
              <a:rPr lang="en-US" dirty="0" err="1"/>
              <a:t>dat</a:t>
            </a:r>
            <a:r>
              <a:rPr lang="en-US" dirty="0"/>
              <a:t> filenames and curly brackets for the filename variable, which isn’t necessary, bit it’s not a bad practice</a:t>
            </a:r>
          </a:p>
          <a:p>
            <a:endParaRPr lang="en-US" dirty="0"/>
          </a:p>
          <a:p>
            <a:r>
              <a:rPr lang="en-US" b="1" dirty="0"/>
              <a:t>NOTE: You still need “ “ around $filename if you want to catch file names with spaces.</a:t>
            </a:r>
          </a:p>
          <a:p>
            <a:endParaRPr lang="en-US" dirty="0"/>
          </a:p>
          <a:p>
            <a:endParaRPr lang="en-US" dirty="0"/>
          </a:p>
        </p:txBody>
      </p:sp>
    </p:spTree>
    <p:extLst>
      <p:ext uri="{BB962C8B-B14F-4D97-AF65-F5344CB8AC3E}">
        <p14:creationId xmlns:p14="http://schemas.microsoft.com/office/powerpoint/2010/main" val="14933136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both to see how they look.</a:t>
            </a:r>
          </a:p>
          <a:p>
            <a:r>
              <a:rPr lang="en-US" dirty="0"/>
              <a:t>Go to molecules directory:</a:t>
            </a:r>
          </a:p>
          <a:p>
            <a:r>
              <a:rPr lang="en-US" dirty="0"/>
              <a:t>cd ../molecules</a:t>
            </a:r>
          </a:p>
          <a:p>
            <a:endParaRPr lang="en-US" dirty="0"/>
          </a:p>
          <a:p>
            <a:r>
              <a:rPr lang="en-US" sz="2200" b="1" dirty="0">
                <a:effectLst/>
                <a:latin typeface="Helvetica Neue"/>
                <a:ea typeface="Helvetica Neue"/>
                <a:cs typeface="Helvetica Neue"/>
                <a:sym typeface="Helvetica Neue"/>
              </a:rPr>
              <a:t>$ for datafile in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ls *.</a:t>
            </a:r>
            <a:r>
              <a:rPr lang="en-US" sz="2200" dirty="0" err="1">
                <a:effectLst/>
                <a:latin typeface="Helvetica Neue"/>
                <a:ea typeface="Helvetica Neue"/>
                <a:cs typeface="Helvetica Neue"/>
                <a:sym typeface="Helvetica Neue"/>
              </a:rPr>
              <a:t>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cubane.pdb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methane.pdb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octane.pdb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pentane.pdb</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r>
              <a:rPr lang="en-US" sz="2200" b="1" dirty="0">
                <a:effectLst/>
                <a:latin typeface="Helvetica Neue"/>
                <a:ea typeface="Helvetica Neue"/>
                <a:cs typeface="Helvetica Neue"/>
                <a:sym typeface="Helvetica Neue"/>
              </a:rPr>
              <a:t>$ for datafile in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ls $datafile</a:t>
            </a:r>
          </a:p>
          <a:p>
            <a:r>
              <a:rPr lang="en-US" sz="2200" dirty="0">
                <a:effectLst/>
                <a:latin typeface="Helvetica Neue"/>
                <a:ea typeface="Helvetica Neue"/>
                <a:cs typeface="Helvetica Neue"/>
                <a:sym typeface="Helvetica Neue"/>
              </a:rPr>
              <a:t>&gt; done</a:t>
            </a:r>
          </a:p>
          <a:p>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octane.pdb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pentane.pdb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954293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for alkanes in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echo $alkanes</a:t>
            </a:r>
          </a:p>
          <a:p>
            <a:r>
              <a:rPr lang="en-US" sz="2200" dirty="0">
                <a:effectLst/>
                <a:latin typeface="Helvetica Neue"/>
                <a:ea typeface="Helvetica Neue"/>
                <a:cs typeface="Helvetica Neue"/>
                <a:sym typeface="Helvetica Neue"/>
              </a:rPr>
              <a:t>&gt; cat $alkanes &gt; </a:t>
            </a:r>
            <a:r>
              <a:rPr lang="en-US" sz="2200" dirty="0" err="1">
                <a:effectLst/>
                <a:latin typeface="Helvetica Neue"/>
                <a:ea typeface="Helvetica Neue"/>
                <a:cs typeface="Helvetica Neue"/>
                <a:sym typeface="Helvetica Neue"/>
              </a:rPr>
              <a:t>alkanes.pdb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endParaRPr lang="en-US" dirty="0"/>
          </a:p>
          <a:p>
            <a:r>
              <a:rPr lang="en-US" sz="2200" dirty="0" err="1">
                <a:effectLst/>
                <a:latin typeface="Helvetica Neue"/>
                <a:ea typeface="Helvetica Neue"/>
                <a:cs typeface="Helvetica Neue"/>
                <a:sym typeface="Helvetica Neue"/>
              </a:rPr>
              <a:t>cubane.pdb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ethane.pdb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methane.pdb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octane.pdb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pentane.pdb</a:t>
            </a:r>
            <a:endParaRPr lang="en-US" sz="2200" dirty="0">
              <a:effectLst/>
              <a:latin typeface="Helvetica Neue"/>
              <a:ea typeface="Helvetica Neue"/>
              <a:cs typeface="Helvetica Neue"/>
              <a:sym typeface="Helvetica Neue"/>
            </a:endParaRPr>
          </a:p>
          <a:p>
            <a:r>
              <a:rPr lang="en-US" sz="2200" dirty="0" err="1">
                <a:effectLst/>
                <a:latin typeface="Helvetica Neue"/>
                <a:ea typeface="Helvetica Neue"/>
                <a:cs typeface="Helvetica Neue"/>
                <a:sym typeface="Helvetica Neue"/>
              </a:rPr>
              <a:t>propane.pdb</a:t>
            </a:r>
            <a:endParaRPr lang="en-US" sz="2200" dirty="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5922912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for datafile in *.</a:t>
            </a:r>
            <a:r>
              <a:rPr lang="en-US" sz="2200" b="1" dirty="0" err="1">
                <a:effectLst/>
                <a:latin typeface="Helvetica Neue"/>
                <a:ea typeface="Helvetica Neue"/>
                <a:cs typeface="Helvetica Neue"/>
                <a:sym typeface="Helvetica Neue"/>
              </a:rPr>
              <a:t>pdb</a:t>
            </a:r>
            <a:endParaRPr lang="en-US" sz="2200" b="1"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cat $datafile &gt;&gt; </a:t>
            </a:r>
            <a:r>
              <a:rPr lang="en-US" sz="2200" dirty="0" err="1">
                <a:effectLst/>
                <a:latin typeface="Helvetica Neue"/>
                <a:ea typeface="Helvetica Neue"/>
                <a:cs typeface="Helvetica Neue"/>
                <a:sym typeface="Helvetica Neue"/>
              </a:rPr>
              <a:t>all.pdb</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endParaRPr lang="en-US" dirty="0"/>
          </a:p>
          <a:p>
            <a:r>
              <a:rPr lang="en-US" dirty="0"/>
              <a:t># 3 is the right answer</a:t>
            </a:r>
          </a:p>
        </p:txBody>
      </p:sp>
    </p:spTree>
    <p:extLst>
      <p:ext uri="{BB962C8B-B14F-4D97-AF65-F5344CB8AC3E}">
        <p14:creationId xmlns:p14="http://schemas.microsoft.com/office/powerpoint/2010/main" val="939115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dirty="0">
                <a:effectLst/>
                <a:latin typeface="Helvetica Neue"/>
                <a:ea typeface="Helvetica Neue"/>
                <a:cs typeface="Helvetica Neue"/>
                <a:sym typeface="Helvetica Neue"/>
              </a:rPr>
              <a:t>$ for species in </a:t>
            </a:r>
            <a:r>
              <a:rPr lang="en-US" sz="2200" b="1" dirty="0" err="1">
                <a:effectLst/>
                <a:latin typeface="Helvetica Neue"/>
                <a:ea typeface="Helvetica Neue"/>
                <a:cs typeface="Helvetica Neue"/>
                <a:sym typeface="Helvetica Neue"/>
              </a:rPr>
              <a:t>cubane</a:t>
            </a:r>
            <a:r>
              <a:rPr lang="en-US" sz="2200" b="1" dirty="0">
                <a:effectLst/>
                <a:latin typeface="Helvetica Neue"/>
                <a:ea typeface="Helvetica Neue"/>
                <a:cs typeface="Helvetica Neue"/>
                <a:sym typeface="Helvetica Neue"/>
              </a:rPr>
              <a:t> ethane methane</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for temperature in 25 30 37 40</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a:t>
            </a:r>
            <a:r>
              <a:rPr lang="en-US" sz="2200" dirty="0" err="1">
                <a:effectLst/>
                <a:latin typeface="Helvetica Neue"/>
                <a:ea typeface="Helvetica Neue"/>
                <a:cs typeface="Helvetica Neue"/>
                <a:sym typeface="Helvetica Neue"/>
              </a:rPr>
              <a:t>mkdir</a:t>
            </a:r>
            <a:r>
              <a:rPr lang="en-US" sz="2200" dirty="0">
                <a:effectLst/>
                <a:latin typeface="Helvetica Neue"/>
                <a:ea typeface="Helvetica Neue"/>
                <a:cs typeface="Helvetica Neue"/>
                <a:sym typeface="Helvetica Neue"/>
              </a:rPr>
              <a:t> $species-$temperature</a:t>
            </a:r>
          </a:p>
          <a:p>
            <a:r>
              <a:rPr lang="en-US" sz="2200" dirty="0">
                <a:effectLst/>
                <a:latin typeface="Helvetica Neue"/>
                <a:ea typeface="Helvetica Neue"/>
                <a:cs typeface="Helvetica Neue"/>
                <a:sym typeface="Helvetica Neue"/>
              </a:rPr>
              <a:t>&gt; done</a:t>
            </a:r>
          </a:p>
          <a:p>
            <a:r>
              <a:rPr lang="en-US" sz="2200" dirty="0">
                <a:effectLst/>
                <a:latin typeface="Helvetica Neue"/>
                <a:ea typeface="Helvetica Neue"/>
                <a:cs typeface="Helvetica Neue"/>
                <a:sym typeface="Helvetica Neue"/>
              </a:rPr>
              <a:t>&gt; done</a:t>
            </a:r>
          </a:p>
          <a:p>
            <a:endParaRPr lang="en-US" dirty="0"/>
          </a:p>
        </p:txBody>
      </p:sp>
    </p:spTree>
    <p:extLst>
      <p:ext uri="{BB962C8B-B14F-4D97-AF65-F5344CB8AC3E}">
        <p14:creationId xmlns:p14="http://schemas.microsoft.com/office/powerpoint/2010/main" val="76881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christina.maimone@northwestern.edu?subject=" TargetMode="External"/><Relationship Id="rId3" Type="http://schemas.openxmlformats.org/officeDocument/2006/relationships/hyperlink" Target="mailto:matthew.carson@northwestern.edu" TargetMode="External"/><Relationship Id="rId7" Type="http://schemas.openxmlformats.org/officeDocument/2006/relationships/hyperlink" Target="mailto:akinaci@northwester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dusan@northwestern.edu" TargetMode="External"/><Relationship Id="rId5" Type="http://schemas.openxmlformats.org/officeDocument/2006/relationships/hyperlink" Target="mailto:janna.nugent@northwestern.edu" TargetMode="External"/><Relationship Id="rId10" Type="http://schemas.openxmlformats.org/officeDocument/2006/relationships/hyperlink" Target="https://github.com/galterdatalab/commandline_genomics/" TargetMode="External"/><Relationship Id="rId4" Type="http://schemas.openxmlformats.org/officeDocument/2006/relationships/hyperlink" Target="mailto:p-shaw2@northwestern.edu" TargetMode="External"/><Relationship Id="rId9" Type="http://schemas.openxmlformats.org/officeDocument/2006/relationships/hyperlink" Target="https://github.com/nuitrcs/commandlineworksho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4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s://www.coursera.org/learn/genomic-tools" TargetMode="External"/><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8" Type="http://schemas.openxmlformats.org/officeDocument/2006/relationships/hyperlink" Target="mailto:christina.maimone@northwestern.edu?subject=" TargetMode="External"/><Relationship Id="rId3" Type="http://schemas.openxmlformats.org/officeDocument/2006/relationships/hyperlink" Target="mailto:matthew.carson@northwestern.edu" TargetMode="External"/><Relationship Id="rId7" Type="http://schemas.openxmlformats.org/officeDocument/2006/relationships/hyperlink" Target="mailto:akinaci@northwestern.edu" TargetMode="External"/><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hyperlink" Target="mailto:dusan@northwestern.edu" TargetMode="External"/><Relationship Id="rId5" Type="http://schemas.openxmlformats.org/officeDocument/2006/relationships/hyperlink" Target="mailto:janna.nugent@northwestern.edu" TargetMode="External"/><Relationship Id="rId10" Type="http://schemas.openxmlformats.org/officeDocument/2006/relationships/hyperlink" Target="https://github.com/galterdatalab/commandline_genomics/" TargetMode="External"/><Relationship Id="rId4" Type="http://schemas.openxmlformats.org/officeDocument/2006/relationships/hyperlink" Target="mailto:p-shaw2@northwestern.edu" TargetMode="External"/><Relationship Id="rId9" Type="http://schemas.openxmlformats.org/officeDocument/2006/relationships/hyperlink" Target="https://github.com/nuitrcs/commandlineworksh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alterdatalab/commandline_genomic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2.tiff"/></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hyperlink" Target="mailto:christina.maimone@northwestern.edu?subject=" TargetMode="External"/><Relationship Id="rId3" Type="http://schemas.openxmlformats.org/officeDocument/2006/relationships/hyperlink" Target="mailto:matthew.carson@northwestern.edu" TargetMode="External"/><Relationship Id="rId7" Type="http://schemas.openxmlformats.org/officeDocument/2006/relationships/hyperlink" Target="mailto:akinaci@northwestern.edu"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hyperlink" Target="mailto:dusan@northwestern.edu" TargetMode="External"/><Relationship Id="rId5" Type="http://schemas.openxmlformats.org/officeDocument/2006/relationships/hyperlink" Target="mailto:janna.nugent@northwestern.edu" TargetMode="External"/><Relationship Id="rId10" Type="http://schemas.openxmlformats.org/officeDocument/2006/relationships/hyperlink" Target="https://github.com/galterdatalab/commandline_genomics/" TargetMode="External"/><Relationship Id="rId4" Type="http://schemas.openxmlformats.org/officeDocument/2006/relationships/hyperlink" Target="mailto:p-shaw2@northwestern.edu" TargetMode="External"/><Relationship Id="rId9" Type="http://schemas.openxmlformats.org/officeDocument/2006/relationships/hyperlink" Target="https://github.com/nuitrcs/commandlineworkshop"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galterdatalab/commandline_genomics/"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datacarpentry.org/shell-genomics/01-introduction/index.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75.tiff"/><Relationship Id="rId4" Type="http://schemas.openxmlformats.org/officeDocument/2006/relationships/image" Target="../media/image74.tiff"/></Relationships>
</file>

<file path=ppt/slides/_rels/slide8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77500" lnSpcReduction="20000"/>
          </a:bodyPr>
          <a:lstStyle>
            <a:lvl1pPr defTabSz="452627">
              <a:defRPr sz="6732">
                <a:latin typeface="Helvetica"/>
                <a:ea typeface="Helvetica"/>
                <a:cs typeface="Helvetica"/>
                <a:sym typeface="Helvetica"/>
              </a:defRPr>
            </a:lvl1pPr>
          </a:lstStyle>
          <a:p>
            <a:r>
              <a:rPr lang="en-US" dirty="0"/>
              <a:t>Introduction to the </a:t>
            </a:r>
            <a:r>
              <a:rPr dirty="0"/>
              <a:t>Command Line</a:t>
            </a:r>
            <a:endParaRPr lang="en-US" dirty="0"/>
          </a:p>
          <a:p>
            <a:r>
              <a:rPr lang="en-US" dirty="0"/>
              <a:t>Part I</a:t>
            </a:r>
            <a:endParaRPr dirty="0"/>
          </a:p>
        </p:txBody>
      </p:sp>
      <p:sp>
        <p:nvSpPr>
          <p:cNvPr id="121" name="Shape 121"/>
          <p:cNvSpPr/>
          <p:nvPr/>
        </p:nvSpPr>
        <p:spPr>
          <a:xfrm>
            <a:off x="1888959" y="6539424"/>
            <a:ext cx="9226885" cy="293413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sz="2800" dirty="0"/>
              <a:t>Matt Carson (Galter): </a:t>
            </a:r>
            <a:r>
              <a:rPr lang="en-US" sz="2800" dirty="0">
                <a:hlinkClick r:id="rId3"/>
              </a:rPr>
              <a:t>matthew.carson@northwestern.edu</a:t>
            </a:r>
            <a:endParaRPr lang="en-US" sz="2800" dirty="0"/>
          </a:p>
          <a:p>
            <a:r>
              <a:rPr lang="en-US" sz="2800" dirty="0"/>
              <a:t>Pamela Shaw (</a:t>
            </a:r>
            <a:r>
              <a:rPr lang="en-US" sz="2800" dirty="0" err="1"/>
              <a:t>Galter</a:t>
            </a:r>
            <a:r>
              <a:rPr lang="en-US" sz="2800" dirty="0"/>
              <a:t>): </a:t>
            </a:r>
            <a:r>
              <a:rPr lang="en-US" sz="2800" dirty="0">
                <a:hlinkClick r:id="rId4"/>
              </a:rPr>
              <a:t>p-shaw2@northwestern.edu</a:t>
            </a:r>
            <a:r>
              <a:rPr lang="en-US" sz="2800" dirty="0"/>
              <a:t> </a:t>
            </a:r>
          </a:p>
          <a:p>
            <a:endParaRPr lang="en-US" sz="2000" b="1" dirty="0"/>
          </a:p>
          <a:p>
            <a:r>
              <a:rPr lang="en-US" sz="2000" b="1" dirty="0"/>
              <a:t>Additional slide content contributors:</a:t>
            </a:r>
          </a:p>
          <a:p>
            <a:r>
              <a:rPr sz="2400" dirty="0"/>
              <a:t>Janna Nugent: </a:t>
            </a:r>
            <a:r>
              <a:rPr sz="2400" dirty="0">
                <a:hlinkClick r:id="rId5"/>
              </a:rPr>
              <a:t>janna.nugent@northwestern.edu</a:t>
            </a:r>
            <a:r>
              <a:rPr lang="en-US" sz="2800" dirty="0"/>
              <a:t> </a:t>
            </a:r>
          </a:p>
          <a:p>
            <a:r>
              <a:rPr lang="en-US" sz="2000" dirty="0" err="1"/>
              <a:t>Dusan</a:t>
            </a:r>
            <a:r>
              <a:rPr lang="en-US" sz="2000" dirty="0"/>
              <a:t> </a:t>
            </a:r>
            <a:r>
              <a:rPr lang="en-US" sz="2000" dirty="0" err="1"/>
              <a:t>Ramljak</a:t>
            </a:r>
            <a:r>
              <a:rPr lang="en-US" sz="2000" dirty="0"/>
              <a:t> </a:t>
            </a:r>
            <a:r>
              <a:rPr lang="en-US" sz="2000" dirty="0">
                <a:hlinkClick r:id="rId6"/>
              </a:rPr>
              <a:t>dusan@northwestern.edu</a:t>
            </a:r>
            <a:r>
              <a:rPr lang="en-US" sz="2000" dirty="0"/>
              <a:t> </a:t>
            </a:r>
            <a:endParaRPr sz="2000" dirty="0"/>
          </a:p>
          <a:p>
            <a:r>
              <a:rPr sz="2000" dirty="0" err="1"/>
              <a:t>Alper</a:t>
            </a:r>
            <a:r>
              <a:rPr sz="2000" dirty="0"/>
              <a:t> </a:t>
            </a:r>
            <a:r>
              <a:rPr sz="2000" dirty="0" err="1"/>
              <a:t>Kinaci</a:t>
            </a:r>
            <a:r>
              <a:rPr sz="2000" dirty="0"/>
              <a:t>: </a:t>
            </a:r>
            <a:r>
              <a:rPr sz="2000" dirty="0">
                <a:hlinkClick r:id="rId7"/>
              </a:rPr>
              <a:t>akinaci@northwestern.edu</a:t>
            </a:r>
            <a:r>
              <a:rPr lang="en-US" sz="2000" dirty="0"/>
              <a:t> </a:t>
            </a:r>
            <a:endParaRPr sz="2000" dirty="0"/>
          </a:p>
          <a:p>
            <a:r>
              <a:rPr sz="2000" dirty="0"/>
              <a:t>Christina </a:t>
            </a:r>
            <a:r>
              <a:rPr sz="2000" dirty="0" err="1"/>
              <a:t>Maimone</a:t>
            </a:r>
            <a:r>
              <a:rPr sz="2000" dirty="0"/>
              <a:t>: </a:t>
            </a:r>
            <a:r>
              <a:rPr sz="2000" u="sng" dirty="0">
                <a:hlinkClick r:id="rId8"/>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u="sng">
                <a:hlinkClick r:id=""/>
              </a:defRPr>
            </a:lvl1pPr>
          </a:lstStyle>
          <a:p>
            <a:pPr>
              <a:defRPr u="none"/>
            </a:pPr>
            <a:endParaRPr sz="4000" u="sng" dirty="0">
              <a:hlinkClick r:id="rId9"/>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5315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10"/>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06537470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Screen Shot 2017-09-05 at 10.50.05 AM.png"/>
          <p:cNvPicPr>
            <a:picLocks noGrp="1" noChangeAspect="1"/>
          </p:cNvPicPr>
          <p:nvPr>
            <p:ph type="pic" idx="13"/>
          </p:nvPr>
        </p:nvPicPr>
        <p:blipFill>
          <a:blip r:embed="rId3">
            <a:extLst/>
          </a:blip>
          <a:srcRect/>
          <a:stretch>
            <a:fillRect/>
          </a:stretch>
        </p:blipFill>
        <p:spPr>
          <a:xfrm>
            <a:off x="3514344" y="3115177"/>
            <a:ext cx="5975863" cy="3522960"/>
          </a:xfrm>
          <a:prstGeom prst="rect">
            <a:avLst/>
          </a:prstGeom>
        </p:spPr>
      </p:pic>
      <p:pic>
        <p:nvPicPr>
          <p:cNvPr id="3" name="Picture 2">
            <a:extLst>
              <a:ext uri="{FF2B5EF4-FFF2-40B4-BE49-F238E27FC236}">
                <a16:creationId xmlns:a16="http://schemas.microsoft.com/office/drawing/2014/main" id="{D52A1495-8B85-8046-BA64-12294E8CA3B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a:off x="0" y="0"/>
            <a:ext cx="7669824" cy="6392036"/>
          </a:xfrm>
          <a:prstGeom prst="rect">
            <a:avLst/>
          </a:prstGeom>
        </p:spPr>
      </p:pic>
      <p:pic>
        <p:nvPicPr>
          <p:cNvPr id="5" name="Picture 4">
            <a:extLst>
              <a:ext uri="{FF2B5EF4-FFF2-40B4-BE49-F238E27FC236}">
                <a16:creationId xmlns:a16="http://schemas.microsoft.com/office/drawing/2014/main" id="{19F238C2-3AAF-B84C-86EE-91500DD3B19E}"/>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650" b="99580" l="2378" r="97762"/>
                    </a14:imgEffect>
                  </a14:imgLayer>
                </a14:imgProps>
              </a:ext>
            </a:extLst>
          </a:blip>
          <a:srcRect t="16660"/>
          <a:stretch/>
        </p:blipFill>
        <p:spPr>
          <a:xfrm rot="10800000">
            <a:off x="2953627" y="3361564"/>
            <a:ext cx="6893580" cy="57451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Screen Shot 2017-09-06 at 11.52.16 PM.png"/>
          <p:cNvPicPr>
            <a:picLocks noChangeAspect="1"/>
          </p:cNvPicPr>
          <p:nvPr/>
        </p:nvPicPr>
        <p:blipFill>
          <a:blip r:embed="rId3">
            <a:extLst/>
          </a:blip>
          <a:stretch>
            <a:fillRect/>
          </a:stretch>
        </p:blipFill>
        <p:spPr>
          <a:xfrm>
            <a:off x="329579" y="813130"/>
            <a:ext cx="12345642" cy="5648714"/>
          </a:xfrm>
          <a:prstGeom prst="rect">
            <a:avLst/>
          </a:prstGeom>
          <a:ln w="12700">
            <a:miter lim="400000"/>
          </a:ln>
        </p:spPr>
      </p:pic>
      <p:grpSp>
        <p:nvGrpSpPr>
          <p:cNvPr id="349" name="Group 349"/>
          <p:cNvGrpSpPr/>
          <p:nvPr/>
        </p:nvGrpSpPr>
        <p:grpSpPr>
          <a:xfrm>
            <a:off x="326152" y="6825724"/>
            <a:ext cx="12352497" cy="2505836"/>
            <a:chOff x="0" y="0"/>
            <a:chExt cx="12352496" cy="2505835"/>
          </a:xfrm>
        </p:grpSpPr>
        <p:sp>
          <p:nvSpPr>
            <p:cNvPr id="347" name="Shape 347"/>
            <p:cNvSpPr/>
            <p:nvPr/>
          </p:nvSpPr>
          <p:spPr>
            <a:xfrm>
              <a:off x="0" y="0"/>
              <a:ext cx="12352497" cy="2505836"/>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8" name="Screen Shot 2017-09-06 at 11.52.47 PM.png"/>
            <p:cNvPicPr>
              <a:picLocks noChangeAspect="1"/>
            </p:cNvPicPr>
            <p:nvPr/>
          </p:nvPicPr>
          <p:blipFill>
            <a:blip r:embed="rId5">
              <a:extLst/>
            </a:blip>
            <a:stretch>
              <a:fillRect/>
            </a:stretch>
          </p:blipFill>
          <p:spPr>
            <a:xfrm>
              <a:off x="225784" y="176158"/>
              <a:ext cx="11900928" cy="2086336"/>
            </a:xfrm>
            <a:prstGeom prst="rect">
              <a:avLst/>
            </a:prstGeom>
            <a:ln w="12700" cap="flat">
              <a:noFill/>
              <a:miter lim="400000"/>
            </a:ln>
            <a:effectLst/>
          </p:spPr>
        </p:pic>
      </p:grpSp>
    </p:spTree>
    <p:extLst>
      <p:ext uri="{BB962C8B-B14F-4D97-AF65-F5344CB8AC3E}">
        <p14:creationId xmlns:p14="http://schemas.microsoft.com/office/powerpoint/2010/main" val="278829167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1CC-CD8F-6846-BB23-44D14EC51EBF}"/>
              </a:ext>
            </a:extLst>
          </p:cNvPr>
          <p:cNvSpPr>
            <a:spLocks noGrp="1"/>
          </p:cNvSpPr>
          <p:nvPr>
            <p:ph type="title"/>
          </p:nvPr>
        </p:nvSpPr>
        <p:spPr/>
        <p:txBody>
          <a:bodyPr>
            <a:noAutofit/>
          </a:bodyPr>
          <a:lstStyle/>
          <a:p>
            <a:r>
              <a:rPr lang="en-US" sz="6600" dirty="0"/>
              <a:t>Using </a:t>
            </a:r>
            <a:r>
              <a:rPr lang="en-US" sz="6600" b="1" dirty="0" err="1">
                <a:latin typeface="Courier New" panose="02070309020205020404" pitchFamily="49" charset="0"/>
                <a:cs typeface="Courier New" panose="02070309020205020404" pitchFamily="49" charset="0"/>
              </a:rPr>
              <a:t>basename</a:t>
            </a:r>
            <a:r>
              <a:rPr lang="en-US" sz="6600" dirty="0"/>
              <a:t> in for loops</a:t>
            </a:r>
          </a:p>
        </p:txBody>
      </p:sp>
      <p:sp>
        <p:nvSpPr>
          <p:cNvPr id="3" name="TextBox 2">
            <a:extLst>
              <a:ext uri="{FF2B5EF4-FFF2-40B4-BE49-F238E27FC236}">
                <a16:creationId xmlns:a16="http://schemas.microsoft.com/office/drawing/2014/main" id="{EFABC850-685E-F74F-A698-C4E3B45F5BB7}"/>
              </a:ext>
            </a:extLst>
          </p:cNvPr>
          <p:cNvSpPr txBox="1"/>
          <p:nvPr/>
        </p:nvSpPr>
        <p:spPr>
          <a:xfrm>
            <a:off x="952500" y="2331452"/>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err="1">
                <a:latin typeface="Courier New" panose="02070309020205020404" pitchFamily="49" charset="0"/>
                <a:cs typeface="Courier New" panose="02070309020205020404" pitchFamily="49" charset="0"/>
              </a:rPr>
              <a:t>basename</a:t>
            </a:r>
            <a:r>
              <a:rPr lang="en-US" dirty="0"/>
              <a:t> is a *nix feature that is really powerful when used in a </a:t>
            </a:r>
            <a:r>
              <a:rPr lang="en-US" b="1" dirty="0"/>
              <a:t>for loop</a:t>
            </a:r>
            <a:r>
              <a:rPr lang="en-US" dirty="0"/>
              <a:t>. It allows you to access just the </a:t>
            </a:r>
            <a:r>
              <a:rPr lang="en-US" b="1" u="sng" dirty="0"/>
              <a:t>file prefix</a:t>
            </a:r>
            <a:r>
              <a:rPr lang="en-US" dirty="0"/>
              <a:t>, which you can use to name things. </a:t>
            </a:r>
          </a:p>
          <a:p>
            <a:pPr algn="l"/>
            <a:endParaRPr lang="en-US" dirty="0"/>
          </a:p>
          <a:p>
            <a:pPr marL="571500" indent="-571500" algn="l">
              <a:buFont typeface="Arial" panose="020B0604020202020204" pitchFamily="34" charset="0"/>
              <a:buChar char="•"/>
            </a:pPr>
            <a:r>
              <a:rPr lang="en-US" b="1" u="sng" dirty="0"/>
              <a:t>Note:</a:t>
            </a:r>
            <a:r>
              <a:rPr lang="en-US" dirty="0"/>
              <a:t> this does not change the files; it just creates variables without the file extensions</a:t>
            </a:r>
          </a:p>
          <a:p>
            <a:pPr marL="571500" indent="-571500" algn="l">
              <a:buFont typeface="Arial" panose="020B0604020202020204" pitchFamily="34" charset="0"/>
              <a:buChar char="•"/>
            </a:pPr>
            <a:r>
              <a:rPr lang="en-US" dirty="0"/>
              <a:t>Let’s try this in the </a:t>
            </a:r>
            <a:r>
              <a:rPr lang="en-US" b="1" dirty="0">
                <a:latin typeface="Courier New" panose="02070309020205020404" pitchFamily="49" charset="0"/>
                <a:cs typeface="Courier New" panose="02070309020205020404" pitchFamily="49" charset="0"/>
              </a:rPr>
              <a:t>/creatures </a:t>
            </a:r>
            <a:r>
              <a:rPr lang="en-US" dirty="0"/>
              <a:t>directory by removing all the </a:t>
            </a:r>
            <a:r>
              <a:rPr lang="en-US" b="1" dirty="0">
                <a:latin typeface="Courier New" panose="02070309020205020404" pitchFamily="49" charset="0"/>
                <a:cs typeface="Courier New" panose="02070309020205020404" pitchFamily="49" charset="0"/>
              </a:rPr>
              <a:t>.txt </a:t>
            </a:r>
            <a:r>
              <a:rPr lang="en-US" dirty="0"/>
              <a:t>extensions, then using the </a:t>
            </a:r>
            <a:r>
              <a:rPr lang="en-US" b="1" dirty="0">
                <a:latin typeface="Courier New" panose="02070309020205020404" pitchFamily="49" charset="0"/>
                <a:cs typeface="Courier New" panose="02070309020205020404" pitchFamily="49" charset="0"/>
              </a:rPr>
              <a:t>mv</a:t>
            </a:r>
            <a:r>
              <a:rPr lang="en-US" dirty="0"/>
              <a:t> command and adding the year to them</a:t>
            </a:r>
          </a:p>
        </p:txBody>
      </p:sp>
    </p:spTree>
    <p:extLst>
      <p:ext uri="{BB962C8B-B14F-4D97-AF65-F5344CB8AC3E}">
        <p14:creationId xmlns:p14="http://schemas.microsoft.com/office/powerpoint/2010/main" val="120566625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6A893-9E1A-6A4F-9E81-EB169FF9D525}"/>
              </a:ext>
            </a:extLst>
          </p:cNvPr>
          <p:cNvPicPr>
            <a:picLocks noChangeAspect="1"/>
          </p:cNvPicPr>
          <p:nvPr/>
        </p:nvPicPr>
        <p:blipFill>
          <a:blip r:embed="rId3"/>
          <a:stretch>
            <a:fillRect/>
          </a:stretch>
        </p:blipFill>
        <p:spPr>
          <a:xfrm>
            <a:off x="1274118" y="2876844"/>
            <a:ext cx="10693445" cy="5161369"/>
          </a:xfrm>
          <a:prstGeom prst="rect">
            <a:avLst/>
          </a:prstGeom>
        </p:spPr>
      </p:pic>
      <p:sp>
        <p:nvSpPr>
          <p:cNvPr id="5" name="Title 1">
            <a:extLst>
              <a:ext uri="{FF2B5EF4-FFF2-40B4-BE49-F238E27FC236}">
                <a16:creationId xmlns:a16="http://schemas.microsoft.com/office/drawing/2014/main" id="{2E4112F9-72F6-BA48-A57C-0717218C7F18}"/>
              </a:ext>
            </a:extLst>
          </p:cNvPr>
          <p:cNvSpPr>
            <a:spLocks noGrp="1"/>
          </p:cNvSpPr>
          <p:nvPr>
            <p:ph type="title"/>
          </p:nvPr>
        </p:nvSpPr>
        <p:spPr>
          <a:xfrm>
            <a:off x="952500" y="444500"/>
            <a:ext cx="11099800" cy="2159000"/>
          </a:xfrm>
        </p:spPr>
        <p:txBody>
          <a:bodyPr>
            <a:noAutofit/>
          </a:bodyPr>
          <a:lstStyle/>
          <a:p>
            <a:r>
              <a:rPr lang="en-US" sz="6600" dirty="0"/>
              <a:t>Using </a:t>
            </a:r>
            <a:r>
              <a:rPr lang="en-US" sz="6600" b="1" dirty="0" err="1">
                <a:latin typeface="Courier New" panose="02070309020205020404" pitchFamily="49" charset="0"/>
                <a:cs typeface="Courier New" panose="02070309020205020404" pitchFamily="49" charset="0"/>
              </a:rPr>
              <a:t>basename</a:t>
            </a:r>
            <a:r>
              <a:rPr lang="en-US" sz="6600" dirty="0"/>
              <a:t> in for loops</a:t>
            </a:r>
          </a:p>
        </p:txBody>
      </p:sp>
    </p:spTree>
    <p:extLst>
      <p:ext uri="{BB962C8B-B14F-4D97-AF65-F5344CB8AC3E}">
        <p14:creationId xmlns:p14="http://schemas.microsoft.com/office/powerpoint/2010/main" val="144155340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15E23D-E405-6948-A4AB-261AF6F5C513}"/>
              </a:ext>
            </a:extLst>
          </p:cNvPr>
          <p:cNvPicPr>
            <a:picLocks noChangeAspect="1"/>
          </p:cNvPicPr>
          <p:nvPr/>
        </p:nvPicPr>
        <p:blipFill>
          <a:blip r:embed="rId3"/>
          <a:stretch>
            <a:fillRect/>
          </a:stretch>
        </p:blipFill>
        <p:spPr>
          <a:xfrm>
            <a:off x="508000" y="2362200"/>
            <a:ext cx="11988800" cy="5029200"/>
          </a:xfrm>
          <a:prstGeom prst="rect">
            <a:avLst/>
          </a:prstGeom>
        </p:spPr>
      </p:pic>
    </p:spTree>
    <p:extLst>
      <p:ext uri="{BB962C8B-B14F-4D97-AF65-F5344CB8AC3E}">
        <p14:creationId xmlns:p14="http://schemas.microsoft.com/office/powerpoint/2010/main" val="2278076187"/>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r>
              <a:t>Shell Scripts</a:t>
            </a:r>
          </a:p>
        </p:txBody>
      </p:sp>
    </p:spTree>
    <p:extLst>
      <p:ext uri="{BB962C8B-B14F-4D97-AF65-F5344CB8AC3E}">
        <p14:creationId xmlns:p14="http://schemas.microsoft.com/office/powerpoint/2010/main" val="1138408187"/>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extLst>
      <p:ext uri="{BB962C8B-B14F-4D97-AF65-F5344CB8AC3E}">
        <p14:creationId xmlns:p14="http://schemas.microsoft.com/office/powerpoint/2010/main" val="3963916281"/>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r>
              <a:rPr lang="en-US" dirty="0"/>
              <a:t>vi bad-reads-</a:t>
            </a:r>
            <a:r>
              <a:rPr lang="en-US"/>
              <a:t>script</a:t>
            </a:r>
            <a:r>
              <a:rPr dirty="0" err="1"/>
              <a:t>.</a:t>
            </a:r>
            <a:r>
              <a:rPr lang="en-US" dirty="0" err="1"/>
              <a:t>sh</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extLst>
      <p:ext uri="{BB962C8B-B14F-4D97-AF65-F5344CB8AC3E}">
        <p14:creationId xmlns:p14="http://schemas.microsoft.com/office/powerpoint/2010/main" val="2720966902"/>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xfrm>
            <a:off x="952500" y="2603500"/>
            <a:ext cx="11099800" cy="3499588"/>
          </a:xfrm>
          <a:prstGeom prst="rect">
            <a:avLst/>
          </a:prstGeom>
        </p:spPr>
        <p:txBody>
          <a:bodyPr>
            <a:normAutofit fontScale="92500" lnSpcReduction="10000"/>
          </a:bodyPr>
          <a:lstStyle/>
          <a:p>
            <a:pPr marL="291465" indent="-291465" defTabSz="496570">
              <a:lnSpc>
                <a:spcPct val="120000"/>
              </a:lnSpc>
              <a:spcBef>
                <a:spcPts val="300"/>
              </a:spcBef>
              <a:defRPr sz="2380" b="1">
                <a:latin typeface="Helvetica"/>
                <a:ea typeface="Helvetica"/>
                <a:cs typeface="Helvetica"/>
                <a:sym typeface="Helvetica"/>
              </a:defRPr>
            </a:pPr>
            <a:r>
              <a:rPr dirty="0"/>
              <a:t>On command line: </a:t>
            </a:r>
            <a:r>
              <a:rPr lang="en-US" dirty="0"/>
              <a:t>vi bad-reads-</a:t>
            </a:r>
            <a:r>
              <a:rPr lang="en-US" dirty="0" err="1"/>
              <a:t>script</a:t>
            </a:r>
            <a:r>
              <a:rPr dirty="0" err="1"/>
              <a:t>.</a:t>
            </a:r>
            <a:r>
              <a:rPr lang="en-US" dirty="0" err="1"/>
              <a:t>sh</a:t>
            </a:r>
            <a:endParaRPr dirty="0"/>
          </a:p>
          <a:p>
            <a:pPr marL="291465" indent="-291465" defTabSz="496570">
              <a:lnSpc>
                <a:spcPct val="120000"/>
              </a:lnSpc>
              <a:spcBef>
                <a:spcPts val="300"/>
              </a:spcBef>
              <a:defRPr sz="2380" b="1">
                <a:latin typeface="Helvetica"/>
                <a:ea typeface="Helvetica"/>
                <a:cs typeface="Helvetica"/>
                <a:sym typeface="Helvetica"/>
              </a:defRPr>
            </a:pPr>
            <a:r>
              <a:rPr dirty="0"/>
              <a:t>You land in command mode </a:t>
            </a:r>
          </a:p>
          <a:p>
            <a:pPr marL="291465" indent="-291465" defTabSz="496570">
              <a:lnSpc>
                <a:spcPct val="120000"/>
              </a:lnSpc>
              <a:spcBef>
                <a:spcPts val="3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lnSpc>
                <a:spcPct val="120000"/>
              </a:lnSpc>
              <a:spcBef>
                <a:spcPts val="300"/>
              </a:spcBef>
              <a:defRPr sz="2380" b="1">
                <a:latin typeface="Helvetica"/>
                <a:ea typeface="Helvetica"/>
                <a:cs typeface="Helvetica"/>
                <a:sym typeface="Helvetica"/>
              </a:defRPr>
            </a:pPr>
            <a:r>
              <a:rPr dirty="0"/>
              <a:t>Navigate with arrow keys</a:t>
            </a:r>
          </a:p>
          <a:p>
            <a:pPr marL="291465" indent="-291465" defTabSz="496570">
              <a:lnSpc>
                <a:spcPct val="120000"/>
              </a:lnSpc>
              <a:spcBef>
                <a:spcPts val="300"/>
              </a:spcBef>
              <a:defRPr sz="2380" b="1">
                <a:latin typeface="Helvetica"/>
                <a:ea typeface="Helvetica"/>
                <a:cs typeface="Helvetica"/>
                <a:sym typeface="Helvetica"/>
              </a:defRPr>
            </a:pPr>
            <a:r>
              <a:rPr dirty="0"/>
              <a:t>To exit insert mode: “esc”</a:t>
            </a:r>
          </a:p>
          <a:p>
            <a:pPr marL="291465" indent="-291465" defTabSz="496570">
              <a:lnSpc>
                <a:spcPct val="120000"/>
              </a:lnSpc>
              <a:spcBef>
                <a:spcPts val="300"/>
              </a:spcBef>
              <a:defRPr sz="2380" b="1">
                <a:latin typeface="Helvetica"/>
                <a:ea typeface="Helvetica"/>
                <a:cs typeface="Helvetica"/>
                <a:sym typeface="Helvetica"/>
              </a:defRPr>
            </a:pPr>
            <a:r>
              <a:rPr dirty="0"/>
              <a:t>To save: “:w”</a:t>
            </a:r>
          </a:p>
          <a:p>
            <a:pPr marL="291465" indent="-291465" defTabSz="496570">
              <a:lnSpc>
                <a:spcPct val="120000"/>
              </a:lnSpc>
              <a:spcBef>
                <a:spcPts val="300"/>
              </a:spcBef>
              <a:defRPr sz="2380" b="1">
                <a:latin typeface="Helvetica"/>
                <a:ea typeface="Helvetica"/>
                <a:cs typeface="Helvetica"/>
                <a:sym typeface="Helvetica"/>
              </a:defRPr>
            </a:pPr>
            <a:r>
              <a:rPr dirty="0"/>
              <a:t>To exit: “:q”</a:t>
            </a:r>
          </a:p>
          <a:p>
            <a:pPr marL="291465" indent="-291465" defTabSz="496570">
              <a:lnSpc>
                <a:spcPct val="120000"/>
              </a:lnSpc>
              <a:spcBef>
                <a:spcPts val="300"/>
              </a:spcBef>
              <a:defRPr sz="2380" b="1">
                <a:latin typeface="Helvetica"/>
                <a:ea typeface="Helvetica"/>
                <a:cs typeface="Helvetica"/>
                <a:sym typeface="Helvetica"/>
              </a:defRPr>
            </a:pPr>
            <a:r>
              <a:rPr dirty="0"/>
              <a:t>To exit without saving: “q!”</a:t>
            </a:r>
          </a:p>
        </p:txBody>
      </p:sp>
      <p:sp>
        <p:nvSpPr>
          <p:cNvPr id="8" name="TextBox 7">
            <a:extLst>
              <a:ext uri="{FF2B5EF4-FFF2-40B4-BE49-F238E27FC236}">
                <a16:creationId xmlns:a16="http://schemas.microsoft.com/office/drawing/2014/main" id="{9A695AF9-4BF2-A140-B6F7-014690B23D68}"/>
              </a:ext>
            </a:extLst>
          </p:cNvPr>
          <p:cNvSpPr txBox="1"/>
          <p:nvPr/>
        </p:nvSpPr>
        <p:spPr>
          <a:xfrm>
            <a:off x="297592" y="6207093"/>
            <a:ext cx="12721431"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800" dirty="0" err="1"/>
              <a:t>Lets’s</a:t>
            </a:r>
            <a:r>
              <a:rPr lang="en-US" sz="2800" dirty="0"/>
              <a:t> start in the </a:t>
            </a:r>
            <a:r>
              <a:rPr lang="en-US" sz="2800" b="1" dirty="0" err="1">
                <a:latin typeface="Courier New" panose="02070309020205020404" pitchFamily="49" charset="0"/>
                <a:cs typeface="Courier New" panose="02070309020205020404" pitchFamily="49" charset="0"/>
              </a:rPr>
              <a:t>shell_data</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untrimmed_fastq</a:t>
            </a:r>
            <a:r>
              <a:rPr lang="en-US" sz="2800" dirty="0"/>
              <a:t> directory:</a:t>
            </a:r>
          </a:p>
          <a:p>
            <a:pPr algn="l"/>
            <a:endParaRPr lang="en-US" sz="2800" dirty="0"/>
          </a:p>
          <a:p>
            <a:pPr marL="457200" indent="-457200" algn="l">
              <a:buFont typeface="Arial" panose="020B0604020202020204" pitchFamily="34" charset="0"/>
              <a:buChar char="•"/>
            </a:pPr>
            <a:r>
              <a:rPr lang="en-US" sz="2800" dirty="0">
                <a:latin typeface="Courier New" panose="02070309020205020404" pitchFamily="49" charset="0"/>
                <a:ea typeface="Helvetica Neue"/>
                <a:cs typeface="Courier New" panose="02070309020205020404" pitchFamily="49" charset="0"/>
                <a:sym typeface="Helvetica Neue"/>
              </a:rPr>
              <a:t>bash-3.2$ </a:t>
            </a:r>
            <a:r>
              <a:rPr lang="en-US" sz="2800" b="1" dirty="0">
                <a:latin typeface="Courier New" panose="02070309020205020404" pitchFamily="49" charset="0"/>
                <a:cs typeface="Courier New" panose="02070309020205020404" pitchFamily="49" charset="0"/>
              </a:rPr>
              <a:t>vi bad-reads-</a:t>
            </a:r>
            <a:r>
              <a:rPr lang="en-US" sz="2800" b="1" dirty="0" err="1">
                <a:latin typeface="Courier New" panose="02070309020205020404" pitchFamily="49" charset="0"/>
                <a:cs typeface="Courier New" panose="02070309020205020404" pitchFamily="49" charset="0"/>
              </a:rPr>
              <a:t>script.sh</a:t>
            </a:r>
            <a:endParaRPr lang="en-US" sz="2800" b="1" dirty="0">
              <a:latin typeface="Courier New" panose="02070309020205020404" pitchFamily="49" charset="0"/>
              <a:cs typeface="Courier New" panose="02070309020205020404" pitchFamily="49" charset="0"/>
            </a:endParaRPr>
          </a:p>
          <a:p>
            <a:pPr marL="457200" indent="-457200" algn="l">
              <a:buFont typeface="Arial" panose="020B0604020202020204" pitchFamily="34" charset="0"/>
              <a:buChar char="•"/>
            </a:pPr>
            <a:r>
              <a:rPr lang="en-US" sz="2800" dirty="0"/>
              <a:t>Type “</a:t>
            </a:r>
            <a:r>
              <a:rPr lang="en-US" sz="2800" dirty="0" err="1"/>
              <a:t>i</a:t>
            </a:r>
            <a:r>
              <a:rPr lang="en-US" sz="2800" dirty="0"/>
              <a:t>” </a:t>
            </a:r>
          </a:p>
          <a:p>
            <a:pPr marL="457200" indent="-457200" algn="l">
              <a:buFont typeface="Arial" panose="020B0604020202020204" pitchFamily="34" charset="0"/>
              <a:buChar char="•"/>
            </a:pPr>
            <a:r>
              <a:rPr lang="en-US" sz="2800" dirty="0"/>
              <a:t>Type:</a:t>
            </a:r>
          </a:p>
          <a:p>
            <a:pPr algn="l"/>
            <a:r>
              <a:rPr lang="en-US" sz="2800" b="1" dirty="0">
                <a:latin typeface="Courier New" panose="02070309020205020404" pitchFamily="49" charset="0"/>
                <a:cs typeface="Courier New" panose="02070309020205020404" pitchFamily="49" charset="0"/>
              </a:rPr>
              <a:t>	grep -B1 -A2 NNNNNNNNNN *.</a:t>
            </a:r>
            <a:r>
              <a:rPr lang="en-US" sz="2800" b="1" dirty="0" err="1">
                <a:latin typeface="Courier New" panose="02070309020205020404" pitchFamily="49" charset="0"/>
                <a:cs typeface="Courier New" panose="02070309020205020404" pitchFamily="49" charset="0"/>
              </a:rPr>
              <a:t>fastq</a:t>
            </a:r>
            <a:r>
              <a:rPr lang="en-US" sz="2800" b="1" dirty="0">
                <a:latin typeface="Courier New" panose="02070309020205020404" pitchFamily="49" charset="0"/>
                <a:cs typeface="Courier New" panose="02070309020205020404" pitchFamily="49" charset="0"/>
              </a:rPr>
              <a:t> &gt; </a:t>
            </a:r>
            <a:r>
              <a:rPr lang="en-US" sz="2800" b="1" dirty="0" err="1">
                <a:latin typeface="Courier New" panose="02070309020205020404" pitchFamily="49" charset="0"/>
                <a:cs typeface="Courier New" panose="02070309020205020404" pitchFamily="49" charset="0"/>
              </a:rPr>
              <a:t>scripted_bad_reads.txt</a:t>
            </a:r>
            <a:endParaRPr lang="en-US" sz="2800" b="1" dirty="0">
              <a:latin typeface="Courier New" panose="02070309020205020404" pitchFamily="49" charset="0"/>
              <a:cs typeface="Courier New" panose="02070309020205020404" pitchFamily="49" charset="0"/>
            </a:endParaRPr>
          </a:p>
          <a:p>
            <a:pPr marL="457200" indent="-457200" algn="l">
              <a:buFont typeface="Arial" panose="020B0604020202020204" pitchFamily="34" charset="0"/>
              <a:buChar char="•"/>
            </a:pPr>
            <a:r>
              <a:rPr lang="en-US" sz="2800" dirty="0"/>
              <a:t>When done, hit esc key, type :w, then q</a:t>
            </a:r>
          </a:p>
        </p:txBody>
      </p:sp>
    </p:spTree>
    <p:extLst>
      <p:ext uri="{BB962C8B-B14F-4D97-AF65-F5344CB8AC3E}">
        <p14:creationId xmlns:p14="http://schemas.microsoft.com/office/powerpoint/2010/main" val="1132903330"/>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noAutofit/>
          </a:bodyPr>
          <a:lstStyle/>
          <a:p>
            <a:r>
              <a:rPr lang="en-US" sz="6000" dirty="0"/>
              <a:t>Running the script in the shell</a:t>
            </a:r>
            <a:endParaRPr sz="6000" dirty="0"/>
          </a:p>
        </p:txBody>
      </p:sp>
      <p:sp>
        <p:nvSpPr>
          <p:cNvPr id="3" name="Text Placeholder 2">
            <a:extLst>
              <a:ext uri="{FF2B5EF4-FFF2-40B4-BE49-F238E27FC236}">
                <a16:creationId xmlns:a16="http://schemas.microsoft.com/office/drawing/2014/main" id="{98581C52-F6DA-714F-B5FB-F1887ABB0153}"/>
              </a:ext>
            </a:extLst>
          </p:cNvPr>
          <p:cNvSpPr>
            <a:spLocks noGrp="1"/>
          </p:cNvSpPr>
          <p:nvPr>
            <p:ph type="body" sz="half" idx="1"/>
          </p:nvPr>
        </p:nvSpPr>
        <p:spPr>
          <a:xfrm>
            <a:off x="952500" y="2317750"/>
            <a:ext cx="11099800" cy="6807200"/>
          </a:xfrm>
        </p:spPr>
        <p:txBody>
          <a:bodyPr anchor="t"/>
          <a:lstStyle/>
          <a:p>
            <a:r>
              <a:rPr lang="en-US" dirty="0"/>
              <a:t>Now we can run the script in the shell:</a:t>
            </a:r>
            <a:br>
              <a:rPr lang="en-US" dirty="0"/>
            </a:br>
            <a:br>
              <a:rPr lang="en-US" dirty="0"/>
            </a:br>
            <a:r>
              <a:rPr lang="en-US" dirty="0"/>
              <a:t>	</a:t>
            </a:r>
            <a:r>
              <a:rPr lang="en-US" b="1" dirty="0">
                <a:latin typeface="Courier New" panose="02070309020205020404" pitchFamily="49" charset="0"/>
                <a:cs typeface="Courier New" panose="02070309020205020404" pitchFamily="49" charset="0"/>
              </a:rPr>
              <a:t>bash bad-reads-</a:t>
            </a:r>
            <a:r>
              <a:rPr lang="en-US" b="1" dirty="0" err="1">
                <a:latin typeface="Courier New" panose="02070309020205020404" pitchFamily="49" charset="0"/>
                <a:cs typeface="Courier New" panose="02070309020205020404" pitchFamily="49" charset="0"/>
              </a:rPr>
              <a:t>script.sh</a:t>
            </a:r>
            <a:endParaRPr lang="en-US" b="1" dirty="0">
              <a:latin typeface="Courier New" panose="02070309020205020404" pitchFamily="49" charset="0"/>
              <a:cs typeface="Courier New" panose="02070309020205020404" pitchFamily="49" charset="0"/>
            </a:endParaRPr>
          </a:p>
          <a:p>
            <a:r>
              <a:rPr lang="en-US" dirty="0"/>
              <a:t>It looks like nothing happened, but…if you run the following:</a:t>
            </a:r>
          </a:p>
          <a:p>
            <a:pPr marL="0" indent="0">
              <a:buNone/>
            </a:pPr>
            <a:r>
              <a:rPr lang="en-US" b="1" dirty="0">
                <a:latin typeface="Courier New" panose="02070309020205020404" pitchFamily="49" charset="0"/>
                <a:cs typeface="Courier New" panose="02070309020205020404" pitchFamily="49" charset="0"/>
              </a:rPr>
              <a:t>	less </a:t>
            </a:r>
            <a:r>
              <a:rPr lang="en-US" b="1" dirty="0" err="1">
                <a:latin typeface="Courier New" panose="02070309020205020404" pitchFamily="49" charset="0"/>
                <a:cs typeface="Courier New" panose="02070309020205020404" pitchFamily="49" charset="0"/>
              </a:rPr>
              <a:t>scripted_bad_reads.txt</a:t>
            </a:r>
            <a:endParaRPr lang="en-US" b="1" dirty="0">
              <a:latin typeface="Courier New" panose="02070309020205020404" pitchFamily="49" charset="0"/>
              <a:cs typeface="Courier New" panose="02070309020205020404" pitchFamily="49" charset="0"/>
            </a:endParaRPr>
          </a:p>
          <a:p>
            <a:pPr marL="342900" lvl="1" indent="0">
              <a:buNone/>
            </a:pPr>
            <a:r>
              <a:rPr lang="en-US" b="1" dirty="0">
                <a:cs typeface="Courier New" panose="02070309020205020404" pitchFamily="49" charset="0"/>
              </a:rPr>
              <a:t> It worked!</a:t>
            </a:r>
          </a:p>
        </p:txBody>
      </p:sp>
      <p:pic>
        <p:nvPicPr>
          <p:cNvPr id="4" name="Picture 3">
            <a:extLst>
              <a:ext uri="{FF2B5EF4-FFF2-40B4-BE49-F238E27FC236}">
                <a16:creationId xmlns:a16="http://schemas.microsoft.com/office/drawing/2014/main" id="{9D201D2D-E3ED-114F-A20F-64218AB777B0}"/>
              </a:ext>
            </a:extLst>
          </p:cNvPr>
          <p:cNvPicPr>
            <a:picLocks noChangeAspect="1"/>
          </p:cNvPicPr>
          <p:nvPr/>
        </p:nvPicPr>
        <p:blipFill>
          <a:blip r:embed="rId3"/>
          <a:stretch>
            <a:fillRect/>
          </a:stretch>
        </p:blipFill>
        <p:spPr>
          <a:xfrm>
            <a:off x="987568" y="6354577"/>
            <a:ext cx="11029664" cy="2865623"/>
          </a:xfrm>
          <a:prstGeom prst="rect">
            <a:avLst/>
          </a:prstGeom>
        </p:spPr>
      </p:pic>
    </p:spTree>
    <p:extLst>
      <p:ext uri="{BB962C8B-B14F-4D97-AF65-F5344CB8AC3E}">
        <p14:creationId xmlns:p14="http://schemas.microsoft.com/office/powerpoint/2010/main" val="147346095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Making your script into an executable program</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Running a script from bash is great, but you will want your scripts to run on their own. For this you need to change the permissions, as we mentioned earlier.</a:t>
            </a:r>
          </a:p>
        </p:txBody>
      </p:sp>
      <p:sp>
        <p:nvSpPr>
          <p:cNvPr id="7" name="TextBox 6">
            <a:extLst>
              <a:ext uri="{FF2B5EF4-FFF2-40B4-BE49-F238E27FC236}">
                <a16:creationId xmlns:a16="http://schemas.microsoft.com/office/drawing/2014/main" id="{03882062-D1FE-874B-87CC-E02597FEB8F0}"/>
              </a:ext>
            </a:extLst>
          </p:cNvPr>
          <p:cNvSpPr txBox="1"/>
          <p:nvPr/>
        </p:nvSpPr>
        <p:spPr>
          <a:xfrm>
            <a:off x="952501" y="4690862"/>
            <a:ext cx="1109979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ls –l bad-reads-</a:t>
            </a:r>
            <a:r>
              <a:rPr kumimoji="0" lang="en-US" sz="3600" b="1"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Light"/>
              </a:rPr>
              <a:t>script.sh</a:t>
            </a:r>
            <a:endPar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lang="en-US" b="1" dirty="0" err="1">
                <a:latin typeface="Courier New" panose="02070309020205020404" pitchFamily="49" charset="0"/>
                <a:cs typeface="Courier New" panose="02070309020205020404" pitchFamily="49" charset="0"/>
              </a:rPr>
              <a:t>chmod</a:t>
            </a:r>
            <a:r>
              <a:rPr lang="en-US" b="1" dirty="0">
                <a:latin typeface="Courier New" panose="02070309020205020404" pitchFamily="49" charset="0"/>
                <a:cs typeface="Courier New" panose="02070309020205020404" pitchFamily="49" charset="0"/>
              </a:rPr>
              <a:t> +x bad-reads-</a:t>
            </a:r>
            <a:r>
              <a:rPr lang="en-US" b="1" dirty="0" err="1">
                <a:latin typeface="Courier New" panose="02070309020205020404" pitchFamily="49" charset="0"/>
                <a:cs typeface="Courier New" panose="02070309020205020404" pitchFamily="49" charset="0"/>
              </a:rPr>
              <a:t>script.sh</a:t>
            </a:r>
            <a:endPar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
        <p:nvSpPr>
          <p:cNvPr id="8" name="TextBox 7">
            <a:extLst>
              <a:ext uri="{FF2B5EF4-FFF2-40B4-BE49-F238E27FC236}">
                <a16:creationId xmlns:a16="http://schemas.microsoft.com/office/drawing/2014/main" id="{1A016F48-9533-AD4F-85E4-E4DB3D274FCB}"/>
              </a:ext>
            </a:extLst>
          </p:cNvPr>
          <p:cNvSpPr txBox="1"/>
          <p:nvPr/>
        </p:nvSpPr>
        <p:spPr>
          <a:xfrm>
            <a:off x="952500" y="6383810"/>
            <a:ext cx="110998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The </a:t>
            </a:r>
            <a:r>
              <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+x</a:t>
            </a:r>
            <a:r>
              <a:rPr kumimoji="0" lang="en-US" sz="3600" b="0" i="0" u="none" strike="noStrike" cap="none" spc="0" normalizeH="0" baseline="0" dirty="0">
                <a:ln>
                  <a:noFill/>
                </a:ln>
                <a:solidFill>
                  <a:srgbClr val="000000"/>
                </a:solidFill>
                <a:effectLst/>
                <a:uFillTx/>
                <a:latin typeface="+mn-lt"/>
                <a:ea typeface="+mn-ea"/>
                <a:cs typeface="+mn-cs"/>
                <a:sym typeface="Helvetica Light"/>
              </a:rPr>
              <a:t> makes your program executable. Now you can run it without typing “bash”</a:t>
            </a:r>
          </a:p>
        </p:txBody>
      </p:sp>
      <p:sp>
        <p:nvSpPr>
          <p:cNvPr id="9" name="TextBox 8">
            <a:extLst>
              <a:ext uri="{FF2B5EF4-FFF2-40B4-BE49-F238E27FC236}">
                <a16:creationId xmlns:a16="http://schemas.microsoft.com/office/drawing/2014/main" id="{80C5D62B-D0D0-EB47-AC0A-A1D9AE592356}"/>
              </a:ext>
            </a:extLst>
          </p:cNvPr>
          <p:cNvSpPr txBox="1"/>
          <p:nvPr/>
        </p:nvSpPr>
        <p:spPr>
          <a:xfrm>
            <a:off x="952500" y="7988812"/>
            <a:ext cx="110997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b="1" dirty="0">
                <a:latin typeface="Courier New" panose="02070309020205020404" pitchFamily="49" charset="0"/>
                <a:cs typeface="Courier New" panose="02070309020205020404" pitchFamily="49" charset="0"/>
              </a:rPr>
              <a:t>./bad-reads-</a:t>
            </a:r>
            <a:r>
              <a:rPr lang="en-US" b="1" dirty="0" err="1">
                <a:latin typeface="Courier New" panose="02070309020205020404" pitchFamily="49" charset="0"/>
                <a:cs typeface="Courier New" panose="02070309020205020404" pitchFamily="49" charset="0"/>
              </a:rPr>
              <a:t>script.sh</a:t>
            </a:r>
            <a:endPar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Tree>
    <p:extLst>
      <p:ext uri="{BB962C8B-B14F-4D97-AF65-F5344CB8AC3E}">
        <p14:creationId xmlns:p14="http://schemas.microsoft.com/office/powerpoint/2010/main" val="85881810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 Shot 2017-09-05 at 11.26.18 AM.png"/>
          <p:cNvPicPr>
            <a:picLocks noGrp="1" noChangeAspect="1"/>
          </p:cNvPicPr>
          <p:nvPr>
            <p:ph type="pic" idx="13"/>
          </p:nvPr>
        </p:nvPicPr>
        <p:blipFill>
          <a:blip r:embed="rId3">
            <a:extLst/>
          </a:blip>
          <a:srcRect/>
          <a:stretch>
            <a:fillRect/>
          </a:stretch>
        </p:blipFill>
        <p:spPr>
          <a:xfrm>
            <a:off x="7263010" y="387208"/>
            <a:ext cx="4244419" cy="4009344"/>
          </a:xfrm>
          <a:prstGeom prst="rect">
            <a:avLst/>
          </a:prstGeom>
        </p:spPr>
      </p:pic>
      <p:sp>
        <p:nvSpPr>
          <p:cNvPr id="157" name="Shape 157"/>
          <p:cNvSpPr>
            <a:spLocks noGrp="1"/>
          </p:cNvSpPr>
          <p:nvPr>
            <p:ph type="title"/>
          </p:nvPr>
        </p:nvSpPr>
        <p:spPr>
          <a:prstGeom prst="rect">
            <a:avLst/>
          </a:prstGeom>
        </p:spPr>
        <p:txBody>
          <a:bodyPr/>
          <a:lstStyle/>
          <a:p>
            <a:r>
              <a:t>“Root”</a:t>
            </a:r>
          </a:p>
        </p:txBody>
      </p:sp>
      <p:sp>
        <p:nvSpPr>
          <p:cNvPr id="158" name="Shape 158"/>
          <p:cNvSpPr>
            <a:spLocks noGrp="1"/>
          </p:cNvSpPr>
          <p:nvPr>
            <p:ph type="body" sz="quarter" idx="1"/>
          </p:nvPr>
        </p:nvSpPr>
        <p:spPr>
          <a:prstGeom prst="rect">
            <a:avLst/>
          </a:prstGeom>
        </p:spPr>
        <p:txBody>
          <a:bodyPr/>
          <a:lstStyle/>
          <a:p>
            <a:r>
              <a:t>a location: the base of the filesystem tree</a:t>
            </a:r>
          </a:p>
          <a:p>
            <a:r>
              <a:t>/</a:t>
            </a:r>
          </a:p>
          <a:p>
            <a:endParaRPr/>
          </a:p>
          <a:p>
            <a:endParaRPr/>
          </a:p>
          <a:p>
            <a:r>
              <a:t>a user: the superuser</a:t>
            </a:r>
          </a:p>
        </p:txBody>
      </p:sp>
      <p:pic>
        <p:nvPicPr>
          <p:cNvPr id="159" name="Screen Shot 2017-09-05 at 11.27.28 AM.png"/>
          <p:cNvPicPr>
            <a:picLocks noChangeAspect="1"/>
          </p:cNvPicPr>
          <p:nvPr/>
        </p:nvPicPr>
        <p:blipFill>
          <a:blip r:embed="rId4">
            <a:extLst/>
          </a:blip>
          <a:stretch>
            <a:fillRect/>
          </a:stretch>
        </p:blipFill>
        <p:spPr>
          <a:xfrm>
            <a:off x="7969250" y="4627033"/>
            <a:ext cx="2832100" cy="5016501"/>
          </a:xfrm>
          <a:prstGeom prst="rect">
            <a:avLst/>
          </a:prstGeom>
          <a:ln w="12700">
            <a:miter lim="400000"/>
          </a:ln>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4657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a file of their choosing, we can use variables in our shell scripts</a:t>
            </a:r>
          </a:p>
          <a:p>
            <a:pPr marL="571500" indent="-571500" algn="l">
              <a:buFont typeface="Arial" panose="020B0604020202020204" pitchFamily="34" charset="0"/>
              <a:buChar char="•"/>
            </a:pPr>
            <a:r>
              <a:rPr lang="en-US" sz="3200" dirty="0"/>
              <a:t>We use variables “</a:t>
            </a:r>
            <a:r>
              <a:rPr lang="en-US" sz="3200" b="1" dirty="0">
                <a:latin typeface="Courier New" panose="02070309020205020404" pitchFamily="49" charset="0"/>
                <a:cs typeface="Courier New" panose="02070309020205020404" pitchFamily="49" charset="0"/>
              </a:rPr>
              <a:t>$1</a:t>
            </a:r>
            <a:r>
              <a:rPr lang="en-US" sz="3200" dirty="0"/>
              <a:t>”, “</a:t>
            </a:r>
            <a:r>
              <a:rPr lang="en-US" sz="3200" b="1" dirty="0">
                <a:latin typeface="Courier New" panose="02070309020205020404" pitchFamily="49" charset="0"/>
                <a:cs typeface="Courier New" panose="02070309020205020404" pitchFamily="49" charset="0"/>
              </a:rPr>
              <a:t>$2</a:t>
            </a:r>
            <a:r>
              <a:rPr lang="en-US" sz="3200" dirty="0"/>
              <a:t>”, “</a:t>
            </a:r>
            <a:r>
              <a:rPr lang="en-US" sz="3200" b="1" dirty="0">
                <a:latin typeface="Courier New" panose="02070309020205020404" pitchFamily="49" charset="0"/>
                <a:cs typeface="Courier New" panose="02070309020205020404" pitchFamily="49" charset="0"/>
              </a:rPr>
              <a:t>$3</a:t>
            </a:r>
            <a:r>
              <a:rPr lang="en-US" sz="3200" dirty="0"/>
              <a:t>”, etc. for any data we want the user to input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quotes around the variables, in case there are spaces in filenames or the user’s entry</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select the middle lines from a file in the </a:t>
            </a:r>
            <a:r>
              <a:rPr lang="en-US" sz="3200" b="1" dirty="0"/>
              <a:t>molecules</a:t>
            </a:r>
            <a:r>
              <a:rPr lang="en-US" sz="3200" dirty="0"/>
              <a:t> directory</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050851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4" name="TextBox 3">
            <a:extLst>
              <a:ext uri="{FF2B5EF4-FFF2-40B4-BE49-F238E27FC236}">
                <a16:creationId xmlns:a16="http://schemas.microsoft.com/office/drawing/2014/main" id="{C231ACD1-80E4-9848-A253-2D8CBBA525F3}"/>
              </a:ext>
            </a:extLst>
          </p:cNvPr>
          <p:cNvSpPr txBox="1"/>
          <p:nvPr/>
        </p:nvSpPr>
        <p:spPr>
          <a:xfrm>
            <a:off x="952500" y="4417636"/>
            <a:ext cx="11201400" cy="2257028"/>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800" dirty="0">
              <a:latin typeface="Courier New" panose="02070309020205020404" pitchFamily="49" charset="0"/>
              <a:cs typeface="Courier New" panose="02070309020205020404" pitchFamily="49" charset="0"/>
            </a:endParaRPr>
          </a:p>
          <a:p>
            <a:pPr algn="l"/>
            <a:r>
              <a:rPr lang="en-US" sz="2800" dirty="0">
                <a:latin typeface="Courier New" panose="02070309020205020404" pitchFamily="49" charset="0"/>
                <a:cs typeface="Courier New" panose="02070309020205020404" pitchFamily="49" charset="0"/>
              </a:rPr>
              <a:t># Select lines from the middle of a file. </a:t>
            </a:r>
          </a:p>
          <a:p>
            <a:pPr algn="l"/>
            <a:r>
              <a:rPr lang="en-US" sz="2800" dirty="0">
                <a:latin typeface="Courier New" panose="02070309020205020404" pitchFamily="49" charset="0"/>
                <a:cs typeface="Courier New" panose="02070309020205020404" pitchFamily="49" charset="0"/>
              </a:rPr>
              <a:t># Usage: bash </a:t>
            </a:r>
            <a:r>
              <a:rPr lang="en-US" sz="2800" dirty="0" err="1">
                <a:latin typeface="Courier New" panose="02070309020205020404" pitchFamily="49" charset="0"/>
                <a:cs typeface="Courier New" panose="02070309020205020404" pitchFamily="49" charset="0"/>
              </a:rPr>
              <a:t>middle.sh</a:t>
            </a:r>
            <a:r>
              <a:rPr lang="en-US" sz="2800" dirty="0">
                <a:latin typeface="Courier New" panose="02070309020205020404" pitchFamily="49" charset="0"/>
                <a:cs typeface="Courier New" panose="02070309020205020404" pitchFamily="49" charset="0"/>
              </a:rPr>
              <a:t> filename </a:t>
            </a:r>
            <a:r>
              <a:rPr lang="en-US" sz="2800" dirty="0" err="1">
                <a:latin typeface="Courier New" panose="02070309020205020404" pitchFamily="49" charset="0"/>
                <a:cs typeface="Courier New" panose="02070309020205020404" pitchFamily="49" charset="0"/>
              </a:rPr>
              <a:t>end_line</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num_lines</a:t>
            </a:r>
            <a:endParaRPr lang="en-US" sz="2800" dirty="0">
              <a:latin typeface="Courier New" panose="02070309020205020404" pitchFamily="49" charset="0"/>
              <a:cs typeface="Courier New" panose="02070309020205020404" pitchFamily="49" charset="0"/>
            </a:endParaRPr>
          </a:p>
          <a:p>
            <a:pPr algn="l"/>
            <a:r>
              <a:rPr lang="en-US" sz="2800" dirty="0">
                <a:latin typeface="Courier New" panose="02070309020205020404" pitchFamily="49" charset="0"/>
                <a:cs typeface="Courier New" panose="02070309020205020404" pitchFamily="49" charset="0"/>
              </a:rPr>
              <a:t>head -n “$2” “$1” | tail -n “$3”</a:t>
            </a:r>
          </a:p>
          <a:p>
            <a:pPr algn="l"/>
            <a:endParaRPr lang="en-US" sz="28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E6CA3C8-859F-E644-82CE-7EE4D5870958}"/>
              </a:ext>
            </a:extLst>
          </p:cNvPr>
          <p:cNvSpPr txBox="1"/>
          <p:nvPr/>
        </p:nvSpPr>
        <p:spPr>
          <a:xfrm>
            <a:off x="317500" y="2540951"/>
            <a:ext cx="110998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b="1" dirty="0">
                <a:latin typeface="Courier New" panose="02070309020205020404" pitchFamily="49" charset="0"/>
                <a:cs typeface="Courier New" panose="02070309020205020404" pitchFamily="49" charset="0"/>
              </a:rPr>
              <a:t>c</a:t>
            </a:r>
            <a:r>
              <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d ../molecules</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b="1" dirty="0">
                <a:latin typeface="Courier New" panose="02070309020205020404" pitchFamily="49" charset="0"/>
                <a:cs typeface="Courier New" panose="02070309020205020404" pitchFamily="49" charset="0"/>
              </a:rPr>
              <a:t>vi </a:t>
            </a:r>
            <a:r>
              <a:rPr lang="en-US" sz="3200" b="1" dirty="0" err="1">
                <a:latin typeface="Courier New" panose="02070309020205020404" pitchFamily="49" charset="0"/>
                <a:cs typeface="Courier New" panose="02070309020205020404" pitchFamily="49" charset="0"/>
              </a:rPr>
              <a:t>middle.sh</a:t>
            </a:r>
            <a:endParaRPr lang="en-US" sz="3200" b="1" dirty="0">
              <a:latin typeface="Courier New" panose="02070309020205020404" pitchFamily="49" charset="0"/>
              <a:cs typeface="Courier New" panose="02070309020205020404" pitchFamily="49" charset="0"/>
            </a:endParaRP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Type “</a:t>
            </a:r>
            <a:r>
              <a:rPr kumimoji="0" lang="en-US" sz="3200" b="1" i="0" u="none" strike="noStrike" cap="none" spc="0" normalizeH="0" baseline="0" dirty="0" err="1">
                <a:ln>
                  <a:noFill/>
                </a:ln>
                <a:solidFill>
                  <a:srgbClr val="000000"/>
                </a:solidFill>
                <a:effectLst/>
                <a:uFillTx/>
                <a:latin typeface="+mn-lt"/>
                <a:ea typeface="+mn-ea"/>
                <a:cs typeface="+mn-cs"/>
                <a:sym typeface="Helvetica Light"/>
              </a:rPr>
              <a:t>i</a:t>
            </a:r>
            <a:r>
              <a:rPr kumimoji="0" lang="en-US" sz="3200" b="0" i="0" u="none" strike="noStrike" cap="none" spc="0" normalizeH="0" baseline="0" dirty="0">
                <a:ln>
                  <a:noFill/>
                </a:ln>
                <a:solidFill>
                  <a:srgbClr val="000000"/>
                </a:solidFill>
                <a:effectLst/>
                <a:uFillTx/>
                <a:latin typeface="+mn-lt"/>
                <a:ea typeface="+mn-ea"/>
                <a:cs typeface="+mn-cs"/>
                <a:sym typeface="Helvetica Light"/>
              </a:rPr>
              <a:t>”</a:t>
            </a:r>
          </a:p>
        </p:txBody>
      </p:sp>
      <p:sp>
        <p:nvSpPr>
          <p:cNvPr id="8" name="TextBox 7">
            <a:extLst>
              <a:ext uri="{FF2B5EF4-FFF2-40B4-BE49-F238E27FC236}">
                <a16:creationId xmlns:a16="http://schemas.microsoft.com/office/drawing/2014/main" id="{9733D787-D3F4-A443-A5BF-3E14C20C0E4D}"/>
              </a:ext>
            </a:extLst>
          </p:cNvPr>
          <p:cNvSpPr txBox="1"/>
          <p:nvPr/>
        </p:nvSpPr>
        <p:spPr>
          <a:xfrm>
            <a:off x="158750" y="7218162"/>
            <a:ext cx="126873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Hit </a:t>
            </a:r>
            <a:r>
              <a:rPr lang="en-US" sz="3200" b="1" dirty="0"/>
              <a:t>ESC</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latin typeface="+mn-lt"/>
                <a:ea typeface="+mn-ea"/>
                <a:cs typeface="+mn-cs"/>
                <a:sym typeface="Helvetica Light"/>
              </a:rPr>
              <a:t>Type </a:t>
            </a:r>
            <a:r>
              <a:rPr kumimoji="0" lang="en-US" sz="3200" b="1" i="0" u="none" strike="noStrike" cap="none" spc="0" normalizeH="0" baseline="0" dirty="0">
                <a:ln>
                  <a:noFill/>
                </a:ln>
                <a:solidFill>
                  <a:srgbClr val="000000"/>
                </a:solidFill>
                <a:effectLst/>
                <a:uFillTx/>
                <a:latin typeface="+mn-lt"/>
                <a:ea typeface="+mn-ea"/>
                <a:cs typeface="+mn-cs"/>
                <a:sym typeface="Helvetica Light"/>
              </a:rPr>
              <a:t>:</a:t>
            </a:r>
            <a:r>
              <a:rPr kumimoji="0" lang="en-US" sz="3200" b="1" i="0" u="none" strike="noStrike" cap="none" spc="0" normalizeH="0" baseline="0" dirty="0" err="1">
                <a:ln>
                  <a:noFill/>
                </a:ln>
                <a:solidFill>
                  <a:srgbClr val="000000"/>
                </a:solidFill>
                <a:effectLst/>
                <a:uFillTx/>
                <a:latin typeface="+mn-lt"/>
                <a:ea typeface="+mn-ea"/>
                <a:cs typeface="+mn-cs"/>
                <a:sym typeface="Helvetica Light"/>
              </a:rPr>
              <a:t>wq</a:t>
            </a:r>
            <a:r>
              <a:rPr kumimoji="0" lang="en-US" sz="3200" b="1" i="0" u="none" strike="noStrike" cap="none" spc="0" normalizeH="0" baseline="0" dirty="0">
                <a:ln>
                  <a:noFill/>
                </a:ln>
                <a:solidFill>
                  <a:srgbClr val="000000"/>
                </a:solidFill>
                <a:effectLst/>
                <a:uFillTx/>
                <a:latin typeface="+mn-lt"/>
                <a:ea typeface="+mn-ea"/>
                <a:cs typeface="+mn-cs"/>
                <a:sym typeface="Helvetica Light"/>
              </a:rPr>
              <a:t>!</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Now run the command: </a:t>
            </a:r>
            <a:r>
              <a:rPr lang="en-US" sz="3200" b="1" dirty="0">
                <a:latin typeface="Courier New" panose="02070309020205020404" pitchFamily="49" charset="0"/>
                <a:cs typeface="Courier New" panose="02070309020205020404" pitchFamily="49" charset="0"/>
              </a:rPr>
              <a:t>bash </a:t>
            </a:r>
            <a:r>
              <a:rPr lang="en-US" sz="3200" b="1" dirty="0" err="1">
                <a:latin typeface="Courier New" panose="02070309020205020404" pitchFamily="49" charset="0"/>
                <a:cs typeface="Courier New" panose="02070309020205020404" pitchFamily="49" charset="0"/>
              </a:rPr>
              <a:t>middle.sh</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pentane.pdb</a:t>
            </a:r>
            <a:r>
              <a:rPr lang="en-US" sz="3200" b="1" dirty="0">
                <a:latin typeface="Courier New" panose="02070309020205020404" pitchFamily="49" charset="0"/>
                <a:cs typeface="Courier New" panose="02070309020205020404" pitchFamily="49" charset="0"/>
              </a:rPr>
              <a:t> 15 5</a:t>
            </a:r>
            <a:endPar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Tree>
    <p:extLst>
      <p:ext uri="{BB962C8B-B14F-4D97-AF65-F5344CB8AC3E}">
        <p14:creationId xmlns:p14="http://schemas.microsoft.com/office/powerpoint/2010/main" val="27526787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more than one file, we will need to use a variable that stands for </a:t>
            </a:r>
            <a:r>
              <a:rPr kumimoji="0" lang="en-US" sz="3600" b="0" i="1" u="none" strike="noStrike" cap="none" spc="0" normalizeH="0" baseline="0" dirty="0">
                <a:ln>
                  <a:noFill/>
                </a:ln>
                <a:solidFill>
                  <a:srgbClr val="000000"/>
                </a:solidFill>
                <a:effectLst/>
                <a:uFillTx/>
                <a:latin typeface="+mn-lt"/>
                <a:ea typeface="+mn-ea"/>
                <a:cs typeface="+mn-cs"/>
                <a:sym typeface="Helvetica Light"/>
              </a:rPr>
              <a:t>any</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the variable “</a:t>
            </a:r>
            <a:r>
              <a:rPr lang="en-US" sz="3200" b="1" dirty="0">
                <a:latin typeface="Courier New" panose="02070309020205020404" pitchFamily="49" charset="0"/>
                <a:cs typeface="Courier New" panose="02070309020205020404" pitchFamily="49" charset="0"/>
              </a:rPr>
              <a:t>$@</a:t>
            </a:r>
            <a:r>
              <a:rPr lang="en-US" sz="3200" dirty="0"/>
              <a:t>” to stand for any file that matches the user’s criteria for any data we want the user to supply </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sort files by their length</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86054763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4" name="TextBox 3">
            <a:extLst>
              <a:ext uri="{FF2B5EF4-FFF2-40B4-BE49-F238E27FC236}">
                <a16:creationId xmlns:a16="http://schemas.microsoft.com/office/drawing/2014/main" id="{C231ACD1-80E4-9848-A253-2D8CBBA525F3}"/>
              </a:ext>
            </a:extLst>
          </p:cNvPr>
          <p:cNvSpPr txBox="1"/>
          <p:nvPr/>
        </p:nvSpPr>
        <p:spPr>
          <a:xfrm>
            <a:off x="952500" y="4417636"/>
            <a:ext cx="11201400" cy="2257028"/>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800" dirty="0">
              <a:latin typeface="Courier New" panose="02070309020205020404" pitchFamily="49" charset="0"/>
              <a:cs typeface="Courier New" panose="02070309020205020404" pitchFamily="49" charset="0"/>
            </a:endParaRPr>
          </a:p>
          <a:p>
            <a:pPr algn="l"/>
            <a:r>
              <a:rPr lang="en-US" sz="2800" dirty="0">
                <a:latin typeface="Courier New" panose="02070309020205020404" pitchFamily="49" charset="0"/>
                <a:cs typeface="Courier New" panose="02070309020205020404" pitchFamily="49" charset="0"/>
              </a:rPr>
              <a:t># Sort files by their length. </a:t>
            </a:r>
          </a:p>
          <a:p>
            <a:pPr algn="l"/>
            <a:r>
              <a:rPr lang="en-US" sz="2800" dirty="0">
                <a:latin typeface="Courier New" panose="02070309020205020404" pitchFamily="49" charset="0"/>
                <a:cs typeface="Courier New" panose="02070309020205020404" pitchFamily="49" charset="0"/>
              </a:rPr>
              <a:t># Usage: bash </a:t>
            </a:r>
            <a:r>
              <a:rPr lang="en-US" sz="2800" dirty="0" err="1">
                <a:latin typeface="Courier New" panose="02070309020205020404" pitchFamily="49" charset="0"/>
                <a:cs typeface="Courier New" panose="02070309020205020404" pitchFamily="49" charset="0"/>
              </a:rPr>
              <a:t>sorted.sh</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one_or_more_filenames</a:t>
            </a:r>
            <a:r>
              <a:rPr lang="en-US" sz="2800" dirty="0">
                <a:latin typeface="Courier New" panose="02070309020205020404" pitchFamily="49" charset="0"/>
                <a:cs typeface="Courier New" panose="02070309020205020404" pitchFamily="49" charset="0"/>
              </a:rPr>
              <a:t> </a:t>
            </a:r>
          </a:p>
          <a:p>
            <a:pPr algn="l"/>
            <a:r>
              <a:rPr lang="en-US" sz="2800" dirty="0" err="1">
                <a:latin typeface="Courier New" panose="02070309020205020404" pitchFamily="49" charset="0"/>
                <a:cs typeface="Courier New" panose="02070309020205020404" pitchFamily="49" charset="0"/>
              </a:rPr>
              <a:t>wc</a:t>
            </a:r>
            <a:r>
              <a:rPr lang="en-US" sz="2800" dirty="0">
                <a:latin typeface="Courier New" panose="02070309020205020404" pitchFamily="49" charset="0"/>
                <a:cs typeface="Courier New" panose="02070309020205020404" pitchFamily="49" charset="0"/>
              </a:rPr>
              <a:t> -l "$@" | sort –n</a:t>
            </a:r>
          </a:p>
          <a:p>
            <a:pPr algn="l"/>
            <a:endParaRPr lang="en-US" sz="28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E6CA3C8-859F-E644-82CE-7EE4D5870958}"/>
              </a:ext>
            </a:extLst>
          </p:cNvPr>
          <p:cNvSpPr txBox="1"/>
          <p:nvPr/>
        </p:nvSpPr>
        <p:spPr>
          <a:xfrm>
            <a:off x="317500" y="2540951"/>
            <a:ext cx="125285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Font typeface="Arial" panose="020B0604020202020204" pitchFamily="34" charset="0"/>
              <a:buChar char="•"/>
            </a:pPr>
            <a:r>
              <a:rPr lang="en-US" sz="3200" dirty="0">
                <a:cs typeface="Courier New" panose="02070309020205020404" pitchFamily="49" charset="0"/>
              </a:rPr>
              <a:t>Stay in </a:t>
            </a:r>
            <a:r>
              <a:rPr lang="en-US" sz="3200" b="1" dirty="0" err="1"/>
              <a:t>commandline_genomics</a:t>
            </a:r>
            <a:r>
              <a:rPr lang="en-US" sz="3200" b="1" dirty="0"/>
              <a:t>-master/</a:t>
            </a:r>
            <a:r>
              <a:rPr lang="en-US" sz="3200" b="1" dirty="0" err="1"/>
              <a:t>shell_data</a:t>
            </a:r>
            <a:r>
              <a:rPr lang="en-US" sz="3200" b="1" dirty="0"/>
              <a:t>/molecules</a:t>
            </a:r>
            <a:endPar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b="1" dirty="0">
                <a:latin typeface="Courier New" panose="02070309020205020404" pitchFamily="49" charset="0"/>
                <a:cs typeface="Courier New" panose="02070309020205020404" pitchFamily="49" charset="0"/>
              </a:rPr>
              <a:t>vi </a:t>
            </a:r>
            <a:r>
              <a:rPr lang="en-US" sz="3200" b="1" dirty="0" err="1">
                <a:latin typeface="Courier New" panose="02070309020205020404" pitchFamily="49" charset="0"/>
                <a:cs typeface="Courier New" panose="02070309020205020404" pitchFamily="49" charset="0"/>
              </a:rPr>
              <a:t>sorted.sh</a:t>
            </a:r>
            <a:endParaRPr lang="en-US" sz="3200" b="1" dirty="0">
              <a:latin typeface="Courier New" panose="02070309020205020404" pitchFamily="49" charset="0"/>
              <a:cs typeface="Courier New" panose="02070309020205020404" pitchFamily="49" charset="0"/>
            </a:endParaRP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Type “</a:t>
            </a:r>
            <a:r>
              <a:rPr kumimoji="0" lang="en-US" sz="3200" b="1" i="0" u="none" strike="noStrike" cap="none" spc="0" normalizeH="0" baseline="0" dirty="0" err="1">
                <a:ln>
                  <a:noFill/>
                </a:ln>
                <a:solidFill>
                  <a:srgbClr val="000000"/>
                </a:solidFill>
                <a:effectLst/>
                <a:uFillTx/>
                <a:latin typeface="+mn-lt"/>
                <a:ea typeface="+mn-ea"/>
                <a:cs typeface="+mn-cs"/>
                <a:sym typeface="Helvetica Light"/>
              </a:rPr>
              <a:t>i</a:t>
            </a:r>
            <a:r>
              <a:rPr kumimoji="0" lang="en-US" sz="3200" b="0" i="0" u="none" strike="noStrike" cap="none" spc="0" normalizeH="0" baseline="0" dirty="0">
                <a:ln>
                  <a:noFill/>
                </a:ln>
                <a:solidFill>
                  <a:srgbClr val="000000"/>
                </a:solidFill>
                <a:effectLst/>
                <a:uFillTx/>
                <a:latin typeface="+mn-lt"/>
                <a:ea typeface="+mn-ea"/>
                <a:cs typeface="+mn-cs"/>
                <a:sym typeface="Helvetica Light"/>
              </a:rPr>
              <a:t>”</a:t>
            </a:r>
          </a:p>
        </p:txBody>
      </p:sp>
      <p:sp>
        <p:nvSpPr>
          <p:cNvPr id="8" name="TextBox 7">
            <a:extLst>
              <a:ext uri="{FF2B5EF4-FFF2-40B4-BE49-F238E27FC236}">
                <a16:creationId xmlns:a16="http://schemas.microsoft.com/office/drawing/2014/main" id="{9733D787-D3F4-A443-A5BF-3E14C20C0E4D}"/>
              </a:ext>
            </a:extLst>
          </p:cNvPr>
          <p:cNvSpPr txBox="1"/>
          <p:nvPr/>
        </p:nvSpPr>
        <p:spPr>
          <a:xfrm>
            <a:off x="158750" y="7218162"/>
            <a:ext cx="1268730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Hit </a:t>
            </a:r>
            <a:r>
              <a:rPr lang="en-US" sz="3200" b="1" dirty="0"/>
              <a:t>ESC</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latin typeface="+mn-lt"/>
                <a:ea typeface="+mn-ea"/>
                <a:cs typeface="+mn-cs"/>
                <a:sym typeface="Helvetica Light"/>
              </a:rPr>
              <a:t>Type </a:t>
            </a:r>
            <a:r>
              <a:rPr kumimoji="0" lang="en-US" sz="3200" b="1" i="0" u="none" strike="noStrike" cap="none" spc="0" normalizeH="0" baseline="0" dirty="0">
                <a:ln>
                  <a:noFill/>
                </a:ln>
                <a:solidFill>
                  <a:srgbClr val="000000"/>
                </a:solidFill>
                <a:effectLst/>
                <a:uFillTx/>
                <a:latin typeface="+mn-lt"/>
                <a:ea typeface="+mn-ea"/>
                <a:cs typeface="+mn-cs"/>
                <a:sym typeface="Helvetica Light"/>
              </a:rPr>
              <a:t>:</a:t>
            </a:r>
            <a:r>
              <a:rPr kumimoji="0" lang="en-US" sz="3200" b="1" i="0" u="none" strike="noStrike" cap="none" spc="0" normalizeH="0" baseline="0" dirty="0" err="1">
                <a:ln>
                  <a:noFill/>
                </a:ln>
                <a:solidFill>
                  <a:srgbClr val="000000"/>
                </a:solidFill>
                <a:effectLst/>
                <a:uFillTx/>
                <a:latin typeface="+mn-lt"/>
                <a:ea typeface="+mn-ea"/>
                <a:cs typeface="+mn-cs"/>
                <a:sym typeface="Helvetica Light"/>
              </a:rPr>
              <a:t>wq</a:t>
            </a:r>
            <a:r>
              <a:rPr kumimoji="0" lang="en-US" sz="3200" b="1" i="0" u="none" strike="noStrike" cap="none" spc="0" normalizeH="0" baseline="0" dirty="0">
                <a:ln>
                  <a:noFill/>
                </a:ln>
                <a:solidFill>
                  <a:srgbClr val="000000"/>
                </a:solidFill>
                <a:effectLst/>
                <a:uFillTx/>
                <a:latin typeface="+mn-lt"/>
                <a:ea typeface="+mn-ea"/>
                <a:cs typeface="+mn-cs"/>
                <a:sym typeface="Helvetica Light"/>
              </a:rPr>
              <a:t>!</a:t>
            </a: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Now run the command: </a:t>
            </a:r>
            <a:r>
              <a:rPr lang="en-US" sz="3200" b="1" dirty="0">
                <a:latin typeface="Courier New" panose="02070309020205020404" pitchFamily="49" charset="0"/>
                <a:cs typeface="Courier New" panose="02070309020205020404" pitchFamily="49" charset="0"/>
              </a:rPr>
              <a:t>bash </a:t>
            </a:r>
            <a:r>
              <a:rPr lang="en-US" sz="3200" b="1" dirty="0" err="1">
                <a:latin typeface="Courier New" panose="02070309020205020404" pitchFamily="49" charset="0"/>
                <a:cs typeface="Courier New" panose="02070309020205020404" pitchFamily="49" charset="0"/>
              </a:rPr>
              <a:t>sorted.sh</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pdb</a:t>
            </a:r>
            <a:endPar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Tree>
    <p:extLst>
      <p:ext uri="{BB962C8B-B14F-4D97-AF65-F5344CB8AC3E}">
        <p14:creationId xmlns:p14="http://schemas.microsoft.com/office/powerpoint/2010/main" val="186792861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Screen Shot 2017-09-07 at 12.05.46 AM.png"/>
          <p:cNvPicPr>
            <a:picLocks noChangeAspect="1"/>
          </p:cNvPicPr>
          <p:nvPr/>
        </p:nvPicPr>
        <p:blipFill>
          <a:blip r:embed="rId3">
            <a:extLst/>
          </a:blip>
          <a:stretch>
            <a:fillRect/>
          </a:stretch>
        </p:blipFill>
        <p:spPr>
          <a:xfrm>
            <a:off x="637841" y="289838"/>
            <a:ext cx="11729118" cy="7441351"/>
          </a:xfrm>
          <a:prstGeom prst="rect">
            <a:avLst/>
          </a:prstGeom>
          <a:ln w="12700">
            <a:miter lim="400000"/>
          </a:ln>
        </p:spPr>
      </p:pic>
      <p:sp>
        <p:nvSpPr>
          <p:cNvPr id="356" name="Shape 356"/>
          <p:cNvSpPr/>
          <p:nvPr/>
        </p:nvSpPr>
        <p:spPr>
          <a:xfrm>
            <a:off x="152754" y="6377644"/>
            <a:ext cx="801152" cy="478394"/>
          </a:xfrm>
          <a:prstGeom prst="rightArrow">
            <a:avLst>
              <a:gd name="adj1" fmla="val 32000"/>
              <a:gd name="adj2" fmla="val 107179"/>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extLst>
      <p:ext uri="{BB962C8B-B14F-4D97-AF65-F5344CB8AC3E}">
        <p14:creationId xmlns:p14="http://schemas.microsoft.com/office/powerpoint/2010/main" val="260055058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advAuto="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creen Shot 2017-09-07 at 12.12.21 AM.png"/>
          <p:cNvPicPr>
            <a:picLocks noChangeAspect="1"/>
          </p:cNvPicPr>
          <p:nvPr/>
        </p:nvPicPr>
        <p:blipFill>
          <a:blip r:embed="rId3">
            <a:extLst/>
          </a:blip>
          <a:stretch>
            <a:fillRect/>
          </a:stretch>
        </p:blipFill>
        <p:spPr>
          <a:xfrm>
            <a:off x="373792" y="2535209"/>
            <a:ext cx="12257216" cy="4683182"/>
          </a:xfrm>
          <a:prstGeom prst="rect">
            <a:avLst/>
          </a:prstGeom>
          <a:ln w="12700">
            <a:miter lim="400000"/>
          </a:ln>
        </p:spPr>
      </p:pic>
    </p:spTree>
    <p:extLst>
      <p:ext uri="{BB962C8B-B14F-4D97-AF65-F5344CB8AC3E}">
        <p14:creationId xmlns:p14="http://schemas.microsoft.com/office/powerpoint/2010/main" val="2301513513"/>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sed</a:t>
            </a:r>
            <a:endParaRPr lang="en-US" dirty="0"/>
          </a:p>
        </p:txBody>
      </p:sp>
      <p:sp>
        <p:nvSpPr>
          <p:cNvPr id="3" name="Rectangle 2">
            <a:extLst>
              <a:ext uri="{FF2B5EF4-FFF2-40B4-BE49-F238E27FC236}">
                <a16:creationId xmlns:a16="http://schemas.microsoft.com/office/drawing/2014/main" id="{AD116B3E-39FB-8941-89E4-CEF5E57DEEFC}"/>
              </a:ext>
            </a:extLst>
          </p:cNvPr>
          <p:cNvSpPr/>
          <p:nvPr/>
        </p:nvSpPr>
        <p:spPr>
          <a:xfrm>
            <a:off x="952500" y="2365445"/>
            <a:ext cx="11099800" cy="4524315"/>
          </a:xfrm>
          <a:prstGeom prst="rect">
            <a:avLst/>
          </a:prstGeom>
        </p:spPr>
        <p:txBody>
          <a:bodyPr wrap="square">
            <a:spAutoFit/>
          </a:bodyPr>
          <a:lstStyle/>
          <a:p>
            <a:pPr marL="571500" indent="-571500" algn="l">
              <a:buFont typeface="Arial" panose="020B0604020202020204" pitchFamily="34" charset="0"/>
              <a:buChar char="•"/>
            </a:pPr>
            <a:r>
              <a:rPr lang="en-US" dirty="0"/>
              <a:t>A text </a:t>
            </a:r>
            <a:r>
              <a:rPr lang="en-US" b="1" u="sng" dirty="0"/>
              <a:t>s</a:t>
            </a:r>
            <a:r>
              <a:rPr lang="en-US" dirty="0"/>
              <a:t>tream </a:t>
            </a:r>
            <a:r>
              <a:rPr lang="en-US" b="1" u="sng" dirty="0"/>
              <a:t>ed</a:t>
            </a:r>
            <a:r>
              <a:rPr lang="en-US" dirty="0"/>
              <a:t>itor that parses and transforms text by moving through each line of a file, character by character</a:t>
            </a:r>
          </a:p>
          <a:p>
            <a:pPr algn="l"/>
            <a:endParaRPr lang="en-US" dirty="0">
              <a:solidFill>
                <a:schemeClr val="tx1"/>
              </a:solidFill>
            </a:endParaRPr>
          </a:p>
          <a:p>
            <a:pPr marL="571500" indent="-571500" algn="l">
              <a:buFont typeface="Arial" panose="020B0604020202020204" pitchFamily="34" charset="0"/>
              <a:buChar char="•"/>
            </a:pPr>
            <a:r>
              <a:rPr lang="en-US" dirty="0" err="1">
                <a:solidFill>
                  <a:schemeClr val="tx1"/>
                </a:solidFill>
              </a:rPr>
              <a:t>Sed</a:t>
            </a:r>
            <a:r>
              <a:rPr lang="en-US" dirty="0">
                <a:solidFill>
                  <a:schemeClr val="tx1"/>
                </a:solidFill>
              </a:rPr>
              <a:t> is great for simple text transformations </a:t>
            </a:r>
            <a:r>
              <a:rPr lang="en-US" b="1" dirty="0">
                <a:solidFill>
                  <a:schemeClr val="tx1"/>
                </a:solidFill>
              </a:rPr>
              <a:t>(e.g., find/replace)</a:t>
            </a:r>
          </a:p>
          <a:p>
            <a:pPr algn="l"/>
            <a:endParaRPr lang="en-US" b="1" dirty="0">
              <a:solidFill>
                <a:schemeClr val="tx1"/>
              </a:solidFill>
              <a:latin typeface="Roboto"/>
            </a:endParaRPr>
          </a:p>
          <a:p>
            <a:pPr marL="571500" indent="-571500" algn="l">
              <a:buFont typeface="Arial" panose="020B0604020202020204" pitchFamily="34" charset="0"/>
              <a:buChar char="•"/>
            </a:pPr>
            <a:r>
              <a:rPr lang="en-US" dirty="0">
                <a:solidFill>
                  <a:schemeClr val="tx1"/>
                </a:solidFill>
              </a:rPr>
              <a:t>Often used with regular expressions (</a:t>
            </a:r>
            <a:r>
              <a:rPr lang="en-US" b="1" dirty="0">
                <a:solidFill>
                  <a:schemeClr val="tx1"/>
                </a:solidFill>
              </a:rPr>
              <a:t>regexes</a:t>
            </a:r>
            <a:r>
              <a:rPr lang="en-US" dirty="0">
                <a:solidFill>
                  <a:schemeClr val="tx1"/>
                </a:solidFill>
              </a:rPr>
              <a:t>)</a:t>
            </a:r>
          </a:p>
        </p:txBody>
      </p:sp>
    </p:spTree>
    <p:extLst>
      <p:ext uri="{BB962C8B-B14F-4D97-AF65-F5344CB8AC3E}">
        <p14:creationId xmlns:p14="http://schemas.microsoft.com/office/powerpoint/2010/main" val="126561958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6CA3C8-859F-E644-82CE-7EE4D5870958}"/>
              </a:ext>
            </a:extLst>
          </p:cNvPr>
          <p:cNvSpPr txBox="1"/>
          <p:nvPr/>
        </p:nvSpPr>
        <p:spPr>
          <a:xfrm>
            <a:off x="317500" y="2540951"/>
            <a:ext cx="12528550" cy="6996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Font typeface="Arial" panose="020B0604020202020204" pitchFamily="34" charset="0"/>
              <a:buChar char="•"/>
            </a:pPr>
            <a:r>
              <a:rPr lang="en-US" sz="3200" dirty="0">
                <a:cs typeface="Courier New" panose="02070309020205020404" pitchFamily="49" charset="0"/>
              </a:rPr>
              <a:t>Go to </a:t>
            </a:r>
            <a:r>
              <a:rPr lang="en-US" sz="3200" b="1" dirty="0" err="1"/>
              <a:t>commandline_genomics</a:t>
            </a:r>
            <a:r>
              <a:rPr lang="en-US" sz="3200" b="1" dirty="0"/>
              <a:t>-master/</a:t>
            </a:r>
            <a:r>
              <a:rPr lang="en-US" sz="3200" b="1" dirty="0" err="1"/>
              <a:t>shell_data</a:t>
            </a:r>
            <a:r>
              <a:rPr lang="en-US" sz="3200" b="1" dirty="0"/>
              <a:t>/data/animal-counts</a:t>
            </a:r>
          </a:p>
          <a:p>
            <a:pPr marL="457200" indent="-457200" algn="l">
              <a:buFont typeface="Arial" panose="020B0604020202020204" pitchFamily="34" charset="0"/>
              <a:buChar char="•"/>
            </a:pPr>
            <a:r>
              <a:rPr lang="en-US" sz="3200" dirty="0"/>
              <a:t>Take a look at the </a:t>
            </a:r>
            <a:r>
              <a:rPr lang="en-US" sz="3200" b="1" dirty="0" err="1"/>
              <a:t>animals.txt</a:t>
            </a:r>
            <a:r>
              <a:rPr lang="en-US" sz="3200" b="1" dirty="0"/>
              <a:t> </a:t>
            </a:r>
            <a:r>
              <a:rPr lang="en-US" sz="3200" dirty="0"/>
              <a:t>file:</a:t>
            </a:r>
            <a:r>
              <a:rPr lang="en-US" sz="3200" b="1" dirty="0">
                <a:latin typeface="Courier New" panose="02070309020205020404" pitchFamily="49" charset="0"/>
                <a:cs typeface="Courier New" panose="02070309020205020404" pitchFamily="49" charset="0"/>
              </a:rPr>
              <a:t> l</a:t>
            </a:r>
            <a:r>
              <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ess </a:t>
            </a:r>
            <a:r>
              <a:rPr kumimoji="0" lang="en-US" sz="3200" b="1"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Light"/>
              </a:rPr>
              <a:t>animals.txt</a:t>
            </a:r>
            <a:endPar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a:p>
            <a:pPr marL="457200" indent="-457200" algn="l">
              <a:buFont typeface="Arial" panose="020B0604020202020204" pitchFamily="34" charset="0"/>
              <a:buChar char="•"/>
            </a:pPr>
            <a:r>
              <a:rPr lang="en-US" sz="3200" dirty="0">
                <a:cs typeface="Courier New" panose="02070309020205020404" pitchFamily="49" charset="0"/>
              </a:rPr>
              <a:t>What if we want to replace all commas with spaces?</a:t>
            </a:r>
          </a:p>
          <a:p>
            <a:pPr lvl="1" indent="0" algn="l"/>
            <a:r>
              <a:rPr lang="en-US" sz="3200" b="1" dirty="0">
                <a:latin typeface="Courier New" panose="02070309020205020404" pitchFamily="49" charset="0"/>
                <a:cs typeface="Courier New" panose="02070309020205020404" pitchFamily="49" charset="0"/>
              </a:rPr>
              <a:t>		</a:t>
            </a:r>
          </a:p>
          <a:p>
            <a:pPr lvl="1" indent="0" algn="l"/>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sed</a:t>
            </a:r>
            <a:r>
              <a:rPr lang="en-US" sz="3200" b="1" dirty="0">
                <a:latin typeface="Courier New" panose="02070309020205020404" pitchFamily="49" charset="0"/>
                <a:cs typeface="Courier New" panose="02070309020205020404" pitchFamily="49" charset="0"/>
              </a:rPr>
              <a:t> ‘s/,/ /g’ </a:t>
            </a:r>
            <a:r>
              <a:rPr lang="en-US" sz="3200" b="1" dirty="0" err="1">
                <a:latin typeface="Courier New" panose="02070309020205020404" pitchFamily="49" charset="0"/>
                <a:cs typeface="Courier New" panose="02070309020205020404" pitchFamily="49" charset="0"/>
              </a:rPr>
              <a:t>animals.txt</a:t>
            </a:r>
            <a:endParaRPr lang="en-US" sz="3200" b="1" dirty="0">
              <a:latin typeface="Courier New" panose="02070309020205020404" pitchFamily="49" charset="0"/>
              <a:cs typeface="Courier New" panose="02070309020205020404" pitchFamily="49" charset="0"/>
            </a:endParaRPr>
          </a:p>
          <a:p>
            <a:pPr lvl="1" indent="0" algn="l"/>
            <a:endParaRPr kumimoji="0" lang="en-US" sz="32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a:p>
            <a:pPr marL="457200" lvl="1" indent="-457200" algn="l">
              <a:buFont typeface="Arial" panose="020B0604020202020204" pitchFamily="34" charset="0"/>
              <a:buChar char="•"/>
            </a:pPr>
            <a:r>
              <a:rPr lang="en-US" sz="3200" dirty="0"/>
              <a:t>Take a look at the </a:t>
            </a:r>
            <a:r>
              <a:rPr lang="en-US" sz="3200" b="1" dirty="0" err="1"/>
              <a:t>animals.txt</a:t>
            </a:r>
            <a:r>
              <a:rPr lang="en-US" sz="3200" b="1" dirty="0"/>
              <a:t> </a:t>
            </a:r>
            <a:r>
              <a:rPr lang="en-US" sz="3200" dirty="0"/>
              <a:t>file again:</a:t>
            </a:r>
            <a:r>
              <a:rPr lang="en-US" sz="3200" b="1" dirty="0">
                <a:latin typeface="Courier New" panose="02070309020205020404" pitchFamily="49" charset="0"/>
                <a:cs typeface="Courier New" panose="02070309020205020404" pitchFamily="49" charset="0"/>
              </a:rPr>
              <a:t> less </a:t>
            </a:r>
            <a:r>
              <a:rPr lang="en-US" sz="3200" b="1" dirty="0" err="1">
                <a:latin typeface="Courier New" panose="02070309020205020404" pitchFamily="49" charset="0"/>
                <a:cs typeface="Courier New" panose="02070309020205020404" pitchFamily="49" charset="0"/>
              </a:rPr>
              <a:t>animals.txt</a:t>
            </a:r>
            <a:endParaRPr lang="en-US" sz="3200" dirty="0"/>
          </a:p>
          <a:p>
            <a:pPr marL="457200" lvl="1" indent="-457200" algn="l">
              <a:buFont typeface="Arial" panose="020B0604020202020204" pitchFamily="34" charset="0"/>
              <a:buChar char="•"/>
            </a:pPr>
            <a:r>
              <a:rPr lang="en-US" sz="3200" dirty="0"/>
              <a:t>Why does the file still have commas?</a:t>
            </a:r>
          </a:p>
          <a:p>
            <a:pPr marL="457200" lvl="1" indent="-457200" algn="l">
              <a:buFont typeface="Arial" panose="020B0604020202020204" pitchFamily="34" charset="0"/>
              <a:buChar char="•"/>
            </a:pPr>
            <a:r>
              <a:rPr lang="en-US" sz="3200" dirty="0"/>
              <a:t>We need to add the ‘</a:t>
            </a:r>
            <a:r>
              <a:rPr lang="en-US" sz="3200" b="1"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i</a:t>
            </a:r>
            <a:r>
              <a:rPr lang="en-US" sz="3200" dirty="0"/>
              <a:t>’ flag if we want to ‘</a:t>
            </a:r>
            <a:r>
              <a:rPr lang="en-US" sz="3200" b="1" dirty="0"/>
              <a:t>edit in place</a:t>
            </a:r>
            <a:r>
              <a:rPr lang="en-US" sz="3200" dirty="0"/>
              <a:t>’ and change the file</a:t>
            </a:r>
          </a:p>
          <a:p>
            <a:pPr marL="457200" lvl="1" indent="-457200" algn="l">
              <a:buFont typeface="Arial" panose="020B0604020202020204" pitchFamily="34" charset="0"/>
              <a:buChar char="•"/>
            </a:pPr>
            <a:endParaRPr lang="en-US" sz="3200" dirty="0">
              <a:cs typeface="Courier New" panose="02070309020205020404" pitchFamily="49" charset="0"/>
            </a:endParaRPr>
          </a:p>
          <a:p>
            <a:pPr marL="457200" lvl="1" indent="-457200" algn="l">
              <a:buFont typeface="Arial" panose="020B0604020202020204" pitchFamily="34" charset="0"/>
              <a:buChar char="•"/>
            </a:pPr>
            <a:r>
              <a:rPr lang="en-US" sz="3200" dirty="0">
                <a:cs typeface="Courier New" panose="02070309020205020404" pitchFamily="49" charset="0"/>
              </a:rPr>
              <a:t>We just did a </a:t>
            </a:r>
            <a:r>
              <a:rPr lang="en-US" sz="3200" b="1" dirty="0">
                <a:cs typeface="Courier New" panose="02070309020205020404" pitchFamily="49" charset="0"/>
              </a:rPr>
              <a:t>find/replace</a:t>
            </a:r>
            <a:r>
              <a:rPr lang="en-US" sz="3200" dirty="0">
                <a:cs typeface="Courier New" panose="02070309020205020404" pitchFamily="49" charset="0"/>
              </a:rPr>
              <a:t> with </a:t>
            </a:r>
            <a:r>
              <a:rPr lang="en-US" sz="3200" b="1" dirty="0" err="1">
                <a:cs typeface="Courier New" panose="02070309020205020404" pitchFamily="49" charset="0"/>
              </a:rPr>
              <a:t>sed</a:t>
            </a:r>
            <a:r>
              <a:rPr lang="en-US" sz="3200" dirty="0">
                <a:cs typeface="Courier New" panose="02070309020205020404" pitchFamily="49" charset="0"/>
              </a:rPr>
              <a:t> using a </a:t>
            </a:r>
            <a:r>
              <a:rPr lang="en-US" sz="3200" b="1" dirty="0">
                <a:cs typeface="Courier New" panose="02070309020205020404" pitchFamily="49" charset="0"/>
              </a:rPr>
              <a:t>regex</a:t>
            </a:r>
          </a:p>
          <a:p>
            <a:pPr marL="457200" lvl="1" indent="-457200" algn="l">
              <a:buFont typeface="Arial" panose="020B0604020202020204" pitchFamily="34" charset="0"/>
              <a:buChar char="•"/>
            </a:pPr>
            <a:endParaRPr lang="en-US" sz="3200" dirty="0">
              <a:cs typeface="Courier New" panose="02070309020205020404" pitchFamily="49" charset="0"/>
            </a:endParaRPr>
          </a:p>
        </p:txBody>
      </p:sp>
      <p:sp>
        <p:nvSpPr>
          <p:cNvPr id="6" name="Title 1">
            <a:extLst>
              <a:ext uri="{FF2B5EF4-FFF2-40B4-BE49-F238E27FC236}">
                <a16:creationId xmlns:a16="http://schemas.microsoft.com/office/drawing/2014/main" id="{74955060-CB75-E648-BA99-A3953954DA02}"/>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err="1"/>
              <a:t>sed</a:t>
            </a:r>
            <a:r>
              <a:rPr lang="en-US" dirty="0"/>
              <a:t> example</a:t>
            </a:r>
          </a:p>
        </p:txBody>
      </p:sp>
    </p:spTree>
    <p:extLst>
      <p:ext uri="{BB962C8B-B14F-4D97-AF65-F5344CB8AC3E}">
        <p14:creationId xmlns:p14="http://schemas.microsoft.com/office/powerpoint/2010/main" val="582206817"/>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err="1"/>
              <a:t>awk</a:t>
            </a:r>
            <a:endParaRPr lang="en-US" dirty="0"/>
          </a:p>
        </p:txBody>
      </p:sp>
      <p:sp>
        <p:nvSpPr>
          <p:cNvPr id="3" name="Rectangle 2">
            <a:extLst>
              <a:ext uri="{FF2B5EF4-FFF2-40B4-BE49-F238E27FC236}">
                <a16:creationId xmlns:a16="http://schemas.microsoft.com/office/drawing/2014/main" id="{AD116B3E-39FB-8941-89E4-CEF5E57DEEFC}"/>
              </a:ext>
            </a:extLst>
          </p:cNvPr>
          <p:cNvSpPr/>
          <p:nvPr/>
        </p:nvSpPr>
        <p:spPr>
          <a:xfrm>
            <a:off x="952500" y="2365445"/>
            <a:ext cx="11099800" cy="674030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tx1"/>
                </a:solidFill>
              </a:rPr>
              <a:t>A scripting language used for manipulating data and generating reports.</a:t>
            </a:r>
          </a:p>
          <a:p>
            <a:pPr algn="l"/>
            <a:endParaRPr lang="en-US" dirty="0">
              <a:solidFill>
                <a:schemeClr val="tx1"/>
              </a:solidFill>
            </a:endParaRPr>
          </a:p>
          <a:p>
            <a:pPr marL="571500" indent="-571500" algn="l">
              <a:buFont typeface="Arial" panose="020B0604020202020204" pitchFamily="34" charset="0"/>
              <a:buChar char="•"/>
            </a:pPr>
            <a:r>
              <a:rPr lang="en-US" dirty="0">
                <a:solidFill>
                  <a:schemeClr val="tx1"/>
                </a:solidFill>
              </a:rPr>
              <a:t>The </a:t>
            </a:r>
            <a:r>
              <a:rPr lang="en-US" b="1" dirty="0" err="1">
                <a:solidFill>
                  <a:schemeClr val="tx1"/>
                </a:solidFill>
                <a:latin typeface="Courier New" panose="02070309020205020404" pitchFamily="49" charset="0"/>
                <a:cs typeface="Courier New" panose="02070309020205020404" pitchFamily="49" charset="0"/>
              </a:rPr>
              <a:t>awk</a:t>
            </a:r>
            <a:r>
              <a:rPr lang="en-US" dirty="0">
                <a:solidFill>
                  <a:schemeClr val="tx1"/>
                </a:solidFill>
              </a:rPr>
              <a:t> command is a powerful method for processing or analyzing text files - in particular, data files that are organized by lines (rows) and columns.</a:t>
            </a:r>
            <a:endParaRPr lang="en-US" dirty="0">
              <a:solidFill>
                <a:schemeClr val="tx1"/>
              </a:solidFill>
              <a:latin typeface="Roboto"/>
            </a:endParaRPr>
          </a:p>
          <a:p>
            <a:pPr algn="l"/>
            <a:endParaRPr lang="en-US" dirty="0">
              <a:solidFill>
                <a:schemeClr val="tx1"/>
              </a:solidFill>
              <a:latin typeface="Roboto"/>
            </a:endParaRPr>
          </a:p>
          <a:p>
            <a:pPr marL="571500" indent="-571500" algn="l">
              <a:buFont typeface="Arial" panose="020B0604020202020204" pitchFamily="34" charset="0"/>
              <a:buChar char="•"/>
            </a:pPr>
            <a:r>
              <a:rPr lang="en-US" dirty="0">
                <a:solidFill>
                  <a:schemeClr val="tx1"/>
                </a:solidFill>
              </a:rPr>
              <a:t>The </a:t>
            </a:r>
            <a:r>
              <a:rPr lang="en-US" b="1" dirty="0" err="1">
                <a:solidFill>
                  <a:schemeClr val="tx1"/>
                </a:solidFill>
                <a:latin typeface="Courier New" panose="02070309020205020404" pitchFamily="49" charset="0"/>
                <a:cs typeface="Courier New" panose="02070309020205020404" pitchFamily="49" charset="0"/>
              </a:rPr>
              <a:t>awk</a:t>
            </a:r>
            <a:r>
              <a:rPr lang="en-US" b="1" dirty="0">
                <a:solidFill>
                  <a:schemeClr val="tx1"/>
                </a:solidFill>
                <a:cs typeface="Courier New" panose="02070309020205020404" pitchFamily="49" charset="0"/>
              </a:rPr>
              <a:t> </a:t>
            </a:r>
            <a:r>
              <a:rPr lang="en-US" dirty="0">
                <a:solidFill>
                  <a:schemeClr val="tx1"/>
                </a:solidFill>
              </a:rPr>
              <a:t>command programming language requires no compiling, and allows the user to use variables, numeric functions, string functions, and logical operators.</a:t>
            </a:r>
          </a:p>
        </p:txBody>
      </p:sp>
    </p:spTree>
    <p:extLst>
      <p:ext uri="{BB962C8B-B14F-4D97-AF65-F5344CB8AC3E}">
        <p14:creationId xmlns:p14="http://schemas.microsoft.com/office/powerpoint/2010/main" val="219096867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31ACD1-80E4-9848-A253-2D8CBBA525F3}"/>
              </a:ext>
            </a:extLst>
          </p:cNvPr>
          <p:cNvSpPr txBox="1"/>
          <p:nvPr/>
        </p:nvSpPr>
        <p:spPr>
          <a:xfrm>
            <a:off x="850900" y="4262236"/>
            <a:ext cx="11201400" cy="2257028"/>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800" dirty="0">
              <a:latin typeface="Courier New" panose="02070309020205020404" pitchFamily="49" charset="0"/>
              <a:cs typeface="Courier New" panose="02070309020205020404" pitchFamily="49" charset="0"/>
            </a:endParaRPr>
          </a:p>
          <a:p>
            <a:pPr algn="l"/>
            <a:r>
              <a:rPr lang="en-US" sz="2800" dirty="0" err="1">
                <a:latin typeface="Courier New" panose="02070309020205020404" pitchFamily="49" charset="0"/>
                <a:cs typeface="Courier New" panose="02070309020205020404" pitchFamily="49" charset="0"/>
              </a:rPr>
              <a:t>awk</a:t>
            </a:r>
            <a:r>
              <a:rPr lang="en-US" sz="2800" dirty="0">
                <a:latin typeface="Courier New" panose="02070309020205020404" pitchFamily="49" charset="0"/>
                <a:cs typeface="Courier New" panose="02070309020205020404" pitchFamily="49" charset="0"/>
              </a:rPr>
              <a:t> -F "," ' BEGIN { print "Date\</a:t>
            </a:r>
            <a:r>
              <a:rPr lang="en-US" sz="2800" dirty="0" err="1">
                <a:latin typeface="Courier New" panose="02070309020205020404" pitchFamily="49" charset="0"/>
                <a:cs typeface="Courier New" panose="02070309020205020404" pitchFamily="49" charset="0"/>
              </a:rPr>
              <a:t>tAnimal</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tCount</a:t>
            </a:r>
            <a:r>
              <a:rPr lang="en-US" sz="2800" dirty="0">
                <a:latin typeface="Courier New" panose="02070309020205020404" pitchFamily="49" charset="0"/>
                <a:cs typeface="Courier New" panose="02070309020205020404" pitchFamily="49" charset="0"/>
              </a:rPr>
              <a:t>"; print "----\t------\t-----" }; NR {print $1 "\t" $2 "\t" $3 } ' </a:t>
            </a:r>
            <a:r>
              <a:rPr lang="en-US" sz="2800" dirty="0" err="1">
                <a:latin typeface="Courier New" panose="02070309020205020404" pitchFamily="49" charset="0"/>
                <a:cs typeface="Courier New" panose="02070309020205020404" pitchFamily="49" charset="0"/>
              </a:rPr>
              <a:t>animals.txt</a:t>
            </a:r>
            <a:endParaRPr lang="en-US" sz="2800" dirty="0">
              <a:latin typeface="Courier New" panose="02070309020205020404" pitchFamily="49" charset="0"/>
              <a:cs typeface="Courier New" panose="02070309020205020404" pitchFamily="49" charset="0"/>
            </a:endParaRPr>
          </a:p>
          <a:p>
            <a:pPr algn="l"/>
            <a:endParaRPr lang="en-US" sz="28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E6CA3C8-859F-E644-82CE-7EE4D5870958}"/>
              </a:ext>
            </a:extLst>
          </p:cNvPr>
          <p:cNvSpPr txBox="1"/>
          <p:nvPr/>
        </p:nvSpPr>
        <p:spPr>
          <a:xfrm>
            <a:off x="412750" y="2056924"/>
            <a:ext cx="1109980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Font typeface="Arial" panose="020B0604020202020204" pitchFamily="34" charset="0"/>
              <a:buChar char="•"/>
            </a:pPr>
            <a:r>
              <a:rPr lang="en-US" sz="3200" dirty="0">
                <a:cs typeface="Courier New" panose="02070309020205020404" pitchFamily="49" charset="0"/>
              </a:rPr>
              <a:t>Stay in </a:t>
            </a:r>
            <a:r>
              <a:rPr lang="en-US" sz="3200" b="1" dirty="0"/>
              <a:t>animal-counts/</a:t>
            </a:r>
            <a:endParaRPr kumimoji="0" lang="en-US" sz="3200" b="1" i="0" u="none" strike="noStrike" cap="none" spc="0" normalizeH="0" baseline="0" dirty="0">
              <a:ln>
                <a:noFill/>
              </a:ln>
              <a:solidFill>
                <a:srgbClr val="000000"/>
              </a:solidFill>
              <a:effectLst/>
              <a:uFillTx/>
              <a:cs typeface="Courier New" panose="02070309020205020404" pitchFamily="49" charset="0"/>
              <a:sym typeface="Helvetica Light"/>
            </a:endParaRPr>
          </a:p>
          <a:p>
            <a:pPr marL="457200" indent="-457200" algn="l">
              <a:buFont typeface="Arial" panose="020B0604020202020204" pitchFamily="34" charset="0"/>
              <a:buChar char="•"/>
            </a:pPr>
            <a:r>
              <a:rPr lang="en-US" sz="3200" dirty="0"/>
              <a:t>Take a look at the </a:t>
            </a:r>
            <a:r>
              <a:rPr lang="en-US" sz="3200" b="1" dirty="0" err="1"/>
              <a:t>animals.txt</a:t>
            </a:r>
            <a:r>
              <a:rPr lang="en-US" sz="3200" b="1" dirty="0"/>
              <a:t> </a:t>
            </a:r>
            <a:r>
              <a:rPr lang="en-US" sz="3200" dirty="0"/>
              <a:t>file:</a:t>
            </a:r>
            <a:r>
              <a:rPr lang="en-US" sz="3200" b="1" dirty="0">
                <a:latin typeface="Courier New" panose="02070309020205020404" pitchFamily="49" charset="0"/>
                <a:cs typeface="Courier New" panose="02070309020205020404" pitchFamily="49" charset="0"/>
              </a:rPr>
              <a:t> less </a:t>
            </a:r>
            <a:r>
              <a:rPr lang="en-US" sz="3200" b="1" dirty="0" err="1">
                <a:latin typeface="Courier New" panose="02070309020205020404" pitchFamily="49" charset="0"/>
                <a:cs typeface="Courier New" panose="02070309020205020404" pitchFamily="49" charset="0"/>
              </a:rPr>
              <a:t>animals.txt</a:t>
            </a:r>
            <a:endParaRPr lang="en-US" sz="3200" b="1" dirty="0">
              <a:latin typeface="Courier New" panose="02070309020205020404" pitchFamily="49" charset="0"/>
              <a:cs typeface="Courier New" panose="02070309020205020404" pitchFamily="49" charset="0"/>
            </a:endParaRPr>
          </a:p>
          <a:p>
            <a:pPr marL="457200" marR="0" indent="-4572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What if we want to add a header to the file?</a:t>
            </a:r>
          </a:p>
          <a:p>
            <a:pPr marL="457200" lvl="1" indent="-457200" algn="l">
              <a:buFont typeface="Arial" panose="020B0604020202020204" pitchFamily="34" charset="0"/>
              <a:buChar char="•"/>
            </a:pPr>
            <a:endParaRPr kumimoji="0" lang="en-US" sz="3200" b="0" i="0" u="none" strike="noStrike" cap="none" spc="0" normalizeH="0" baseline="0" dirty="0">
              <a:ln>
                <a:noFill/>
              </a:ln>
              <a:solidFill>
                <a:srgbClr val="000000"/>
              </a:solidFill>
              <a:effectLst/>
              <a:uFillTx/>
              <a:sym typeface="Helvetica Light"/>
            </a:endParaRPr>
          </a:p>
        </p:txBody>
      </p:sp>
      <p:sp>
        <p:nvSpPr>
          <p:cNvPr id="8" name="TextBox 7">
            <a:extLst>
              <a:ext uri="{FF2B5EF4-FFF2-40B4-BE49-F238E27FC236}">
                <a16:creationId xmlns:a16="http://schemas.microsoft.com/office/drawing/2014/main" id="{9733D787-D3F4-A443-A5BF-3E14C20C0E4D}"/>
              </a:ext>
            </a:extLst>
          </p:cNvPr>
          <p:cNvSpPr txBox="1"/>
          <p:nvPr/>
        </p:nvSpPr>
        <p:spPr>
          <a:xfrm>
            <a:off x="7604125" y="6703812"/>
            <a:ext cx="3270250"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sz="1600" b="1" dirty="0">
                <a:latin typeface="Courier New" panose="02070309020205020404" pitchFamily="49" charset="0"/>
                <a:cs typeface="Courier New" panose="02070309020205020404" pitchFamily="49" charset="0"/>
              </a:rPr>
              <a:t>Date       Animal   Count</a:t>
            </a:r>
          </a:p>
          <a:p>
            <a:pPr algn="l"/>
            <a:r>
              <a:rPr lang="en-US" sz="1600" b="1" dirty="0">
                <a:latin typeface="Courier New" panose="02070309020205020404" pitchFamily="49" charset="0"/>
                <a:cs typeface="Courier New" panose="02070309020205020404" pitchFamily="49" charset="0"/>
              </a:rPr>
              <a:t>----       ------   -----</a:t>
            </a:r>
          </a:p>
          <a:p>
            <a:pPr algn="l"/>
            <a:r>
              <a:rPr lang="en-US" sz="1600" b="1" dirty="0">
                <a:latin typeface="Courier New" panose="02070309020205020404" pitchFamily="49" charset="0"/>
                <a:cs typeface="Courier New" panose="02070309020205020404" pitchFamily="49" charset="0"/>
              </a:rPr>
              <a:t>2012-11-05 deer     5</a:t>
            </a:r>
          </a:p>
          <a:p>
            <a:pPr algn="l"/>
            <a:r>
              <a:rPr lang="en-US" sz="1600" b="1" dirty="0">
                <a:latin typeface="Courier New" panose="02070309020205020404" pitchFamily="49" charset="0"/>
                <a:cs typeface="Courier New" panose="02070309020205020404" pitchFamily="49" charset="0"/>
              </a:rPr>
              <a:t>2012-11-05 rabbit   22</a:t>
            </a:r>
          </a:p>
          <a:p>
            <a:pPr algn="l"/>
            <a:r>
              <a:rPr lang="en-US" sz="1600" b="1" dirty="0">
                <a:latin typeface="Courier New" panose="02070309020205020404" pitchFamily="49" charset="0"/>
                <a:cs typeface="Courier New" panose="02070309020205020404" pitchFamily="49" charset="0"/>
              </a:rPr>
              <a:t>2012-11-05 raccoon  7</a:t>
            </a:r>
          </a:p>
          <a:p>
            <a:pPr algn="l"/>
            <a:r>
              <a:rPr lang="en-US" sz="1600" b="1" dirty="0">
                <a:latin typeface="Courier New" panose="02070309020205020404" pitchFamily="49" charset="0"/>
                <a:cs typeface="Courier New" panose="02070309020205020404" pitchFamily="49" charset="0"/>
              </a:rPr>
              <a:t>2012-11-06 rabbit   19</a:t>
            </a:r>
          </a:p>
          <a:p>
            <a:pPr algn="l"/>
            <a:r>
              <a:rPr lang="en-US" sz="1600" b="1" dirty="0">
                <a:latin typeface="Courier New" panose="02070309020205020404" pitchFamily="49" charset="0"/>
                <a:cs typeface="Courier New" panose="02070309020205020404" pitchFamily="49" charset="0"/>
              </a:rPr>
              <a:t>2012-11-06 deer     2</a:t>
            </a:r>
          </a:p>
          <a:p>
            <a:pPr algn="l"/>
            <a:r>
              <a:rPr lang="en-US" sz="1600" b="1" dirty="0">
                <a:latin typeface="Courier New" panose="02070309020205020404" pitchFamily="49" charset="0"/>
                <a:cs typeface="Courier New" panose="02070309020205020404" pitchFamily="49" charset="0"/>
              </a:rPr>
              <a:t>2012-11-06 fox      4</a:t>
            </a:r>
          </a:p>
          <a:p>
            <a:pPr algn="l"/>
            <a:r>
              <a:rPr lang="en-US" sz="1600" b="1" dirty="0">
                <a:latin typeface="Courier New" panose="02070309020205020404" pitchFamily="49" charset="0"/>
                <a:cs typeface="Courier New" panose="02070309020205020404" pitchFamily="49" charset="0"/>
              </a:rPr>
              <a:t>2012-11-07 rabbit.  16</a:t>
            </a:r>
          </a:p>
          <a:p>
            <a:pPr algn="l"/>
            <a:r>
              <a:rPr lang="en-US" sz="1600" b="1" dirty="0">
                <a:latin typeface="Courier New" panose="02070309020205020404" pitchFamily="49" charset="0"/>
                <a:cs typeface="Courier New" panose="02070309020205020404" pitchFamily="49" charset="0"/>
              </a:rPr>
              <a:t>2012-11-07 bear     1</a:t>
            </a:r>
          </a:p>
        </p:txBody>
      </p:sp>
      <p:sp>
        <p:nvSpPr>
          <p:cNvPr id="6" name="Title 1">
            <a:extLst>
              <a:ext uri="{FF2B5EF4-FFF2-40B4-BE49-F238E27FC236}">
                <a16:creationId xmlns:a16="http://schemas.microsoft.com/office/drawing/2014/main" id="{CCB6E553-A4B4-E44D-8404-3B42EA23D6B8}"/>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err="1"/>
              <a:t>awk</a:t>
            </a:r>
            <a:r>
              <a:rPr lang="en-US" dirty="0"/>
              <a:t> example</a:t>
            </a:r>
          </a:p>
        </p:txBody>
      </p:sp>
      <p:sp>
        <p:nvSpPr>
          <p:cNvPr id="9" name="TextBox 8">
            <a:extLst>
              <a:ext uri="{FF2B5EF4-FFF2-40B4-BE49-F238E27FC236}">
                <a16:creationId xmlns:a16="http://schemas.microsoft.com/office/drawing/2014/main" id="{76DC740D-1B60-4F41-8C84-778EB21AB4F5}"/>
              </a:ext>
            </a:extLst>
          </p:cNvPr>
          <p:cNvSpPr txBox="1"/>
          <p:nvPr/>
        </p:nvSpPr>
        <p:spPr>
          <a:xfrm>
            <a:off x="1762125" y="7034269"/>
            <a:ext cx="2733675"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sz="1600" b="1" dirty="0">
                <a:latin typeface="Courier New" panose="02070309020205020404" pitchFamily="49" charset="0"/>
                <a:cs typeface="Courier New" panose="02070309020205020404" pitchFamily="49" charset="0"/>
              </a:rPr>
              <a:t>2012-11-05,deer,5</a:t>
            </a:r>
          </a:p>
          <a:p>
            <a:pPr algn="l"/>
            <a:r>
              <a:rPr lang="en-US" sz="1600" b="1" dirty="0">
                <a:latin typeface="Courier New" panose="02070309020205020404" pitchFamily="49" charset="0"/>
                <a:cs typeface="Courier New" panose="02070309020205020404" pitchFamily="49" charset="0"/>
              </a:rPr>
              <a:t>2012-11-05,rabbit,22</a:t>
            </a:r>
          </a:p>
          <a:p>
            <a:pPr algn="l"/>
            <a:r>
              <a:rPr lang="en-US" sz="1600" b="1" dirty="0">
                <a:latin typeface="Courier New" panose="02070309020205020404" pitchFamily="49" charset="0"/>
                <a:cs typeface="Courier New" panose="02070309020205020404" pitchFamily="49" charset="0"/>
              </a:rPr>
              <a:t>2012-11-05,raccoon,7</a:t>
            </a:r>
          </a:p>
          <a:p>
            <a:pPr algn="l"/>
            <a:r>
              <a:rPr lang="en-US" sz="1600" b="1" dirty="0">
                <a:latin typeface="Courier New" panose="02070309020205020404" pitchFamily="49" charset="0"/>
                <a:cs typeface="Courier New" panose="02070309020205020404" pitchFamily="49" charset="0"/>
              </a:rPr>
              <a:t>2012-11-06,rabbit,19</a:t>
            </a:r>
          </a:p>
          <a:p>
            <a:pPr algn="l"/>
            <a:r>
              <a:rPr lang="en-US" sz="1600" b="1" dirty="0">
                <a:latin typeface="Courier New" panose="02070309020205020404" pitchFamily="49" charset="0"/>
                <a:cs typeface="Courier New" panose="02070309020205020404" pitchFamily="49" charset="0"/>
              </a:rPr>
              <a:t>2012-11-06,deer,2</a:t>
            </a:r>
          </a:p>
          <a:p>
            <a:pPr algn="l"/>
            <a:r>
              <a:rPr lang="en-US" sz="1600" b="1" dirty="0">
                <a:latin typeface="Courier New" panose="02070309020205020404" pitchFamily="49" charset="0"/>
                <a:cs typeface="Courier New" panose="02070309020205020404" pitchFamily="49" charset="0"/>
              </a:rPr>
              <a:t>2012-11-06,fox,4</a:t>
            </a:r>
          </a:p>
          <a:p>
            <a:pPr algn="l"/>
            <a:r>
              <a:rPr lang="en-US" sz="1600" b="1" dirty="0">
                <a:latin typeface="Courier New" panose="02070309020205020404" pitchFamily="49" charset="0"/>
                <a:cs typeface="Courier New" panose="02070309020205020404" pitchFamily="49" charset="0"/>
              </a:rPr>
              <a:t>2012-11-07,rabbit,16</a:t>
            </a:r>
          </a:p>
          <a:p>
            <a:pPr algn="l"/>
            <a:r>
              <a:rPr lang="en-US" sz="1600" b="1" dirty="0">
                <a:latin typeface="Courier New" panose="02070309020205020404" pitchFamily="49" charset="0"/>
                <a:cs typeface="Courier New" panose="02070309020205020404" pitchFamily="49" charset="0"/>
              </a:rPr>
              <a:t>2012-11-07,bear,1</a:t>
            </a:r>
          </a:p>
        </p:txBody>
      </p:sp>
      <p:sp>
        <p:nvSpPr>
          <p:cNvPr id="2" name="Right Arrow 1">
            <a:extLst>
              <a:ext uri="{FF2B5EF4-FFF2-40B4-BE49-F238E27FC236}">
                <a16:creationId xmlns:a16="http://schemas.microsoft.com/office/drawing/2014/main" id="{DDE7577E-2AA2-F048-897B-B0B6662A3A96}"/>
              </a:ext>
            </a:extLst>
          </p:cNvPr>
          <p:cNvSpPr/>
          <p:nvPr/>
        </p:nvSpPr>
        <p:spPr>
          <a:xfrm>
            <a:off x="5029200" y="7772400"/>
            <a:ext cx="1866900" cy="596100"/>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8397415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7-09-05 at 10.55.14 AM.png"/>
          <p:cNvPicPr>
            <a:picLocks noGrp="1" noChangeAspect="1"/>
          </p:cNvPicPr>
          <p:nvPr>
            <p:ph type="pic" idx="13"/>
          </p:nvPr>
        </p:nvPicPr>
        <p:blipFill>
          <a:blip r:embed="rId3">
            <a:extLst/>
          </a:blip>
          <a:srcRect/>
          <a:stretch>
            <a:fillRect/>
          </a:stretch>
        </p:blipFill>
        <p:spPr>
          <a:xfrm>
            <a:off x="2997017" y="2431422"/>
            <a:ext cx="7010766" cy="6570089"/>
          </a:xfrm>
          <a:prstGeom prst="rect">
            <a:avLst/>
          </a:prstGeom>
        </p:spPr>
      </p:pic>
      <p:sp>
        <p:nvSpPr>
          <p:cNvPr id="2" name="TextBox 1">
            <a:extLst>
              <a:ext uri="{FF2B5EF4-FFF2-40B4-BE49-F238E27FC236}">
                <a16:creationId xmlns:a16="http://schemas.microsoft.com/office/drawing/2014/main" id="{FE3E8F16-B402-A843-8818-50BE81EC36B5}"/>
              </a:ext>
            </a:extLst>
          </p:cNvPr>
          <p:cNvSpPr txBox="1"/>
          <p:nvPr/>
        </p:nvSpPr>
        <p:spPr>
          <a:xfrm>
            <a:off x="10645752" y="7421591"/>
            <a:ext cx="159601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pitchFamily="2" charset="0"/>
                <a:sym typeface="Helvetica Light"/>
              </a:rPr>
              <a:t>This is Nelle’s home directory</a:t>
            </a:r>
          </a:p>
        </p:txBody>
      </p:sp>
      <p:sp>
        <p:nvSpPr>
          <p:cNvPr id="3" name="Left Arrow 2">
            <a:extLst>
              <a:ext uri="{FF2B5EF4-FFF2-40B4-BE49-F238E27FC236}">
                <a16:creationId xmlns:a16="http://schemas.microsoft.com/office/drawing/2014/main" id="{13A2FCBB-C7B3-6F43-AA0E-08368F58A7FA}"/>
              </a:ext>
            </a:extLst>
          </p:cNvPr>
          <p:cNvSpPr/>
          <p:nvPr/>
        </p:nvSpPr>
        <p:spPr>
          <a:xfrm>
            <a:off x="9498563" y="8080310"/>
            <a:ext cx="1324947" cy="485192"/>
          </a:xfrm>
          <a:prstGeom prst="lef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AutoShape 6" descr="Home Directories">
            <a:extLst>
              <a:ext uri="{FF2B5EF4-FFF2-40B4-BE49-F238E27FC236}">
                <a16:creationId xmlns:a16="http://schemas.microsoft.com/office/drawing/2014/main" id="{26574B92-59F4-E44F-BF43-9763243135F0}"/>
              </a:ext>
            </a:extLst>
          </p:cNvPr>
          <p:cNvSpPr>
            <a:spLocks noChangeAspect="1" noChangeArrowheads="1"/>
          </p:cNvSpPr>
          <p:nvPr/>
        </p:nvSpPr>
        <p:spPr bwMode="auto">
          <a:xfrm>
            <a:off x="541176" y="4724400"/>
            <a:ext cx="6113624" cy="6113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4">
            <a:extLst>
              <a:ext uri="{FF2B5EF4-FFF2-40B4-BE49-F238E27FC236}">
                <a16:creationId xmlns:a16="http://schemas.microsoft.com/office/drawing/2014/main" id="{916A9F9E-D38D-7A4C-83C2-641492C8E6C2}"/>
              </a:ext>
            </a:extLst>
          </p:cNvPr>
          <p:cNvSpPr txBox="1">
            <a:spLocks/>
          </p:cNvSpPr>
          <p:nvPr/>
        </p:nvSpPr>
        <p:spPr>
          <a:xfrm>
            <a:off x="952500" y="444500"/>
            <a:ext cx="11099800" cy="1986922"/>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6000" dirty="0"/>
              <a:t>Root ≠ Home</a:t>
            </a:r>
          </a:p>
          <a:p>
            <a:pPr hangingPunct="1"/>
            <a:r>
              <a:rPr lang="en-US" sz="6000" dirty="0"/>
              <a:t>/			    ~</a:t>
            </a:r>
          </a:p>
          <a:p>
            <a:pPr hangingPunct="1"/>
            <a:endParaRPr lang="en-US" dirty="0"/>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31ACD1-80E4-9848-A253-2D8CBBA525F3}"/>
              </a:ext>
            </a:extLst>
          </p:cNvPr>
          <p:cNvSpPr txBox="1"/>
          <p:nvPr/>
        </p:nvSpPr>
        <p:spPr>
          <a:xfrm>
            <a:off x="850900" y="3935231"/>
            <a:ext cx="11201400" cy="5273238"/>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800" dirty="0">
              <a:latin typeface="Courier New" panose="02070309020205020404" pitchFamily="49" charset="0"/>
              <a:cs typeface="Courier New" panose="02070309020205020404" pitchFamily="49" charset="0"/>
            </a:endParaRPr>
          </a:p>
          <a:p>
            <a:pPr algn="l"/>
            <a:r>
              <a:rPr lang="en-US" sz="2800" dirty="0">
                <a:latin typeface="Courier New" panose="02070309020205020404" pitchFamily="49" charset="0"/>
                <a:cs typeface="Courier New" panose="02070309020205020404" pitchFamily="49" charset="0"/>
              </a:rPr>
              <a:t># You can run this command with: </a:t>
            </a:r>
            <a:r>
              <a:rPr lang="en-US" sz="2800" b="1" dirty="0" err="1">
                <a:latin typeface="Courier New" panose="02070309020205020404" pitchFamily="49" charset="0"/>
                <a:cs typeface="Courier New" panose="02070309020205020404" pitchFamily="49" charset="0"/>
              </a:rPr>
              <a:t>awk</a:t>
            </a:r>
            <a:r>
              <a:rPr lang="en-US" sz="2800" b="1" dirty="0">
                <a:latin typeface="Courier New" panose="02070309020205020404" pitchFamily="49" charset="0"/>
                <a:cs typeface="Courier New" panose="02070309020205020404" pitchFamily="49" charset="0"/>
              </a:rPr>
              <a:t> -f </a:t>
            </a:r>
            <a:r>
              <a:rPr lang="en-US" sz="2800" b="1" dirty="0" err="1">
                <a:latin typeface="Courier New" panose="02070309020205020404" pitchFamily="49" charset="0"/>
                <a:cs typeface="Courier New" panose="02070309020205020404" pitchFamily="49" charset="0"/>
              </a:rPr>
              <a:t>add_header.awk</a:t>
            </a:r>
            <a:r>
              <a:rPr lang="en-US" sz="2800" b="1" dirty="0">
                <a:latin typeface="Courier New" panose="02070309020205020404" pitchFamily="49" charset="0"/>
                <a:cs typeface="Courier New" panose="02070309020205020404" pitchFamily="49" charset="0"/>
              </a:rPr>
              <a:t> </a:t>
            </a:r>
            <a:r>
              <a:rPr lang="en-US" sz="2800" b="1" dirty="0" err="1">
                <a:latin typeface="Courier New" panose="02070309020205020404" pitchFamily="49" charset="0"/>
                <a:cs typeface="Courier New" panose="02070309020205020404" pitchFamily="49" charset="0"/>
              </a:rPr>
              <a:t>animals.txt</a:t>
            </a:r>
            <a:r>
              <a:rPr lang="en-US" sz="2800" b="1" dirty="0">
                <a:latin typeface="Courier New" panose="02070309020205020404" pitchFamily="49" charset="0"/>
                <a:cs typeface="Courier New" panose="02070309020205020404" pitchFamily="49" charset="0"/>
              </a:rPr>
              <a:t> &gt; </a:t>
            </a:r>
            <a:r>
              <a:rPr lang="en-US" sz="2800" b="1" dirty="0" err="1">
                <a:latin typeface="Courier New" panose="02070309020205020404" pitchFamily="49" charset="0"/>
                <a:cs typeface="Courier New" panose="02070309020205020404" pitchFamily="49" charset="0"/>
              </a:rPr>
              <a:t>animals_header_awk.txt</a:t>
            </a:r>
            <a:endParaRPr lang="en-US" sz="2800" b="1" dirty="0">
              <a:latin typeface="Courier New" panose="02070309020205020404" pitchFamily="49" charset="0"/>
              <a:cs typeface="Courier New" panose="02070309020205020404" pitchFamily="49" charset="0"/>
            </a:endParaRPr>
          </a:p>
          <a:p>
            <a:pPr algn="l"/>
            <a:r>
              <a:rPr lang="en-US" sz="2800" dirty="0">
                <a:latin typeface="Courier New" panose="02070309020205020404" pitchFamily="49" charset="0"/>
                <a:cs typeface="Courier New" panose="02070309020205020404" pitchFamily="49" charset="0"/>
              </a:rPr>
              <a:t>BEGIN {</a:t>
            </a:r>
          </a:p>
          <a:p>
            <a:pPr algn="l"/>
            <a:r>
              <a:rPr lang="en-US" sz="2800" dirty="0">
                <a:latin typeface="Courier New" panose="02070309020205020404" pitchFamily="49" charset="0"/>
                <a:cs typeface="Courier New" panose="02070309020205020404" pitchFamily="49" charset="0"/>
              </a:rPr>
              <a:t>  FS=",";</a:t>
            </a:r>
          </a:p>
          <a:p>
            <a:pPr algn="l"/>
            <a:r>
              <a:rPr lang="en-US" sz="2800" dirty="0">
                <a:latin typeface="Courier New" panose="02070309020205020404" pitchFamily="49" charset="0"/>
                <a:cs typeface="Courier New" panose="02070309020205020404" pitchFamily="49" charset="0"/>
              </a:rPr>
              <a:t>  OFS="\t";</a:t>
            </a:r>
          </a:p>
          <a:p>
            <a:pPr algn="l"/>
            <a:r>
              <a:rPr lang="en-US" sz="2800" dirty="0">
                <a:latin typeface="Courier New" panose="02070309020205020404" pitchFamily="49" charset="0"/>
                <a:cs typeface="Courier New" panose="02070309020205020404" pitchFamily="49" charset="0"/>
              </a:rPr>
              <a:t>  print "Date\</a:t>
            </a:r>
            <a:r>
              <a:rPr lang="en-US" sz="2800" dirty="0" err="1">
                <a:latin typeface="Courier New" panose="02070309020205020404" pitchFamily="49" charset="0"/>
                <a:cs typeface="Courier New" panose="02070309020205020404" pitchFamily="49" charset="0"/>
              </a:rPr>
              <a:t>tAnimal</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tCount</a:t>
            </a:r>
            <a:r>
              <a:rPr lang="en-US" sz="2800" dirty="0">
                <a:latin typeface="Courier New" panose="02070309020205020404" pitchFamily="49" charset="0"/>
                <a:cs typeface="Courier New" panose="02070309020205020404" pitchFamily="49" charset="0"/>
              </a:rPr>
              <a:t>"</a:t>
            </a:r>
          </a:p>
          <a:p>
            <a:pPr algn="l"/>
            <a:r>
              <a:rPr lang="en-US" sz="2800" dirty="0">
                <a:latin typeface="Courier New" panose="02070309020205020404" pitchFamily="49" charset="0"/>
                <a:cs typeface="Courier New" panose="02070309020205020404" pitchFamily="49" charset="0"/>
              </a:rPr>
              <a:t>  print "----\t------\t-----"</a:t>
            </a:r>
          </a:p>
          <a:p>
            <a:pPr algn="l"/>
            <a:r>
              <a:rPr lang="en-US" sz="2800" dirty="0">
                <a:latin typeface="Courier New" panose="02070309020205020404" pitchFamily="49" charset="0"/>
                <a:cs typeface="Courier New" panose="02070309020205020404" pitchFamily="49" charset="0"/>
              </a:rPr>
              <a:t>};</a:t>
            </a:r>
          </a:p>
          <a:p>
            <a:pPr algn="l"/>
            <a:r>
              <a:rPr lang="en-US" sz="2800" dirty="0">
                <a:latin typeface="Courier New" panose="02070309020205020404" pitchFamily="49" charset="0"/>
                <a:cs typeface="Courier New" panose="02070309020205020404" pitchFamily="49" charset="0"/>
              </a:rPr>
              <a:t>NR {</a:t>
            </a:r>
          </a:p>
          <a:p>
            <a:pPr algn="l"/>
            <a:r>
              <a:rPr lang="en-US" sz="2800" dirty="0">
                <a:latin typeface="Courier New" panose="02070309020205020404" pitchFamily="49" charset="0"/>
                <a:cs typeface="Courier New" panose="02070309020205020404" pitchFamily="49" charset="0"/>
              </a:rPr>
              <a:t>  print $1, $2, $3;</a:t>
            </a:r>
          </a:p>
          <a:p>
            <a:pPr algn="l"/>
            <a:r>
              <a:rPr lang="en-US" sz="2800"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E6CA3C8-859F-E644-82CE-7EE4D5870958}"/>
              </a:ext>
            </a:extLst>
          </p:cNvPr>
          <p:cNvSpPr txBox="1"/>
          <p:nvPr/>
        </p:nvSpPr>
        <p:spPr>
          <a:xfrm>
            <a:off x="412750" y="2056924"/>
            <a:ext cx="1163955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Font typeface="Arial" panose="020B0604020202020204" pitchFamily="34" charset="0"/>
              <a:buChar char="•"/>
            </a:pPr>
            <a:r>
              <a:rPr lang="en-US" sz="3200" dirty="0">
                <a:cs typeface="Courier New" panose="02070309020205020404" pitchFamily="49" charset="0"/>
              </a:rPr>
              <a:t>You can also run this example in a script</a:t>
            </a:r>
            <a:endParaRPr kumimoji="0" lang="en-US" sz="3200" b="1" i="0" u="none" strike="noStrike" cap="none" spc="0" normalizeH="0" baseline="0" dirty="0">
              <a:ln>
                <a:noFill/>
              </a:ln>
              <a:solidFill>
                <a:srgbClr val="000000"/>
              </a:solidFill>
              <a:effectLst/>
              <a:uFillTx/>
              <a:cs typeface="Courier New" panose="02070309020205020404" pitchFamily="49" charset="0"/>
              <a:sym typeface="Helvetica Light"/>
            </a:endParaRPr>
          </a:p>
          <a:p>
            <a:pPr marL="457200" indent="-457200" algn="l">
              <a:buFont typeface="Arial" panose="020B0604020202020204" pitchFamily="34" charset="0"/>
              <a:buChar char="•"/>
            </a:pPr>
            <a:r>
              <a:rPr lang="en-US" sz="3200" dirty="0"/>
              <a:t>Type:</a:t>
            </a:r>
            <a:r>
              <a:rPr lang="en-US" sz="3200" b="1" dirty="0">
                <a:latin typeface="Courier New" panose="02070309020205020404" pitchFamily="49" charset="0"/>
                <a:cs typeface="Courier New" panose="02070309020205020404" pitchFamily="49" charset="0"/>
              </a:rPr>
              <a:t> vim </a:t>
            </a:r>
            <a:r>
              <a:rPr lang="en-US" sz="3200" b="1" dirty="0" err="1">
                <a:latin typeface="Courier New" panose="02070309020205020404" pitchFamily="49" charset="0"/>
                <a:cs typeface="Courier New" panose="02070309020205020404" pitchFamily="49" charset="0"/>
              </a:rPr>
              <a:t>add_header.awk</a:t>
            </a:r>
            <a:endParaRPr lang="en-US" sz="3200" b="1" dirty="0">
              <a:latin typeface="Courier New" panose="02070309020205020404" pitchFamily="49" charset="0"/>
              <a:cs typeface="Courier New" panose="02070309020205020404" pitchFamily="49" charset="0"/>
            </a:endParaRPr>
          </a:p>
          <a:p>
            <a:pPr marL="457200" indent="-457200" algn="l">
              <a:buFont typeface="Arial" panose="020B0604020202020204" pitchFamily="34" charset="0"/>
              <a:buChar char="•"/>
            </a:pPr>
            <a:r>
              <a:rPr lang="en-US" sz="3200" dirty="0"/>
              <a:t>Type “</a:t>
            </a:r>
            <a:r>
              <a:rPr lang="en-US" sz="3200" b="1" dirty="0" err="1"/>
              <a:t>i</a:t>
            </a:r>
            <a:r>
              <a:rPr lang="en-US" sz="3200" dirty="0"/>
              <a:t>” and add the following content, then save as before:</a:t>
            </a:r>
          </a:p>
          <a:p>
            <a:pPr lvl="1" indent="0" algn="l"/>
            <a:endParaRPr kumimoji="0" lang="en-US" sz="3200" b="0" i="0" u="none" strike="noStrike" cap="none" spc="0" normalizeH="0" baseline="0" dirty="0">
              <a:ln>
                <a:noFill/>
              </a:ln>
              <a:solidFill>
                <a:srgbClr val="000000"/>
              </a:solidFill>
              <a:effectLst/>
              <a:uFillTx/>
              <a:sym typeface="Helvetica Light"/>
            </a:endParaRPr>
          </a:p>
        </p:txBody>
      </p:sp>
      <p:sp>
        <p:nvSpPr>
          <p:cNvPr id="6" name="Title 1">
            <a:extLst>
              <a:ext uri="{FF2B5EF4-FFF2-40B4-BE49-F238E27FC236}">
                <a16:creationId xmlns:a16="http://schemas.microsoft.com/office/drawing/2014/main" id="{CCB6E553-A4B4-E44D-8404-3B42EA23D6B8}"/>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err="1"/>
              <a:t>awk</a:t>
            </a:r>
            <a:r>
              <a:rPr lang="en-US" dirty="0"/>
              <a:t> example</a:t>
            </a:r>
          </a:p>
        </p:txBody>
      </p:sp>
    </p:spTree>
    <p:extLst>
      <p:ext uri="{BB962C8B-B14F-4D97-AF65-F5344CB8AC3E}">
        <p14:creationId xmlns:p14="http://schemas.microsoft.com/office/powerpoint/2010/main" val="356886027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31ACD1-80E4-9848-A253-2D8CBBA525F3}"/>
              </a:ext>
            </a:extLst>
          </p:cNvPr>
          <p:cNvSpPr txBox="1"/>
          <p:nvPr/>
        </p:nvSpPr>
        <p:spPr>
          <a:xfrm>
            <a:off x="850900" y="3750564"/>
            <a:ext cx="11201400" cy="564257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400" b="1" dirty="0">
                <a:solidFill>
                  <a:srgbClr val="C00000"/>
                </a:solidFill>
                <a:latin typeface="Courier New" panose="02070309020205020404" pitchFamily="49" charset="0"/>
                <a:cs typeface="Courier New" panose="02070309020205020404" pitchFamily="49" charset="0"/>
              </a:rPr>
              <a:t>#! /bin/bash</a:t>
            </a:r>
          </a:p>
          <a:p>
            <a:pPr algn="l"/>
            <a:endParaRPr lang="en-US" sz="2400" dirty="0">
              <a:latin typeface="Courier New" panose="02070309020205020404" pitchFamily="49" charset="0"/>
              <a:cs typeface="Courier New" panose="02070309020205020404" pitchFamily="49" charset="0"/>
            </a:endParaRPr>
          </a:p>
          <a:p>
            <a:pPr algn="l"/>
            <a:r>
              <a:rPr lang="en-US" sz="2400" dirty="0">
                <a:latin typeface="Courier New" panose="02070309020205020404" pitchFamily="49" charset="0"/>
                <a:cs typeface="Courier New" panose="02070309020205020404" pitchFamily="49" charset="0"/>
              </a:rPr>
              <a:t># You can run this script with: </a:t>
            </a:r>
            <a:r>
              <a:rPr lang="en-US" sz="2400" b="1" dirty="0">
                <a:latin typeface="Courier New" panose="02070309020205020404" pitchFamily="49" charset="0"/>
                <a:cs typeface="Courier New" panose="02070309020205020404" pitchFamily="49" charset="0"/>
              </a:rPr>
              <a:t>bash </a:t>
            </a:r>
            <a:r>
              <a:rPr lang="en-US" sz="2400" b="1" dirty="0" err="1">
                <a:latin typeface="Courier New" panose="02070309020205020404" pitchFamily="49" charset="0"/>
                <a:cs typeface="Courier New" panose="02070309020205020404" pitchFamily="49" charset="0"/>
              </a:rPr>
              <a:t>add_header.sh</a:t>
            </a:r>
            <a:endParaRPr lang="en-US" sz="2400" b="1" dirty="0">
              <a:latin typeface="Courier New" panose="02070309020205020404" pitchFamily="49" charset="0"/>
              <a:cs typeface="Courier New" panose="02070309020205020404" pitchFamily="49" charset="0"/>
            </a:endParaRPr>
          </a:p>
          <a:p>
            <a:pPr algn="l"/>
            <a:r>
              <a:rPr lang="en-US" sz="2400" dirty="0" err="1">
                <a:latin typeface="Courier New" panose="02070309020205020404" pitchFamily="49" charset="0"/>
                <a:cs typeface="Courier New" panose="02070309020205020404" pitchFamily="49" charset="0"/>
              </a:rPr>
              <a:t>awk</a:t>
            </a:r>
            <a:r>
              <a:rPr lang="en-US" sz="2400" dirty="0">
                <a:latin typeface="Courier New" panose="02070309020205020404" pitchFamily="49" charset="0"/>
                <a:cs typeface="Courier New" panose="02070309020205020404" pitchFamily="49" charset="0"/>
              </a:rPr>
              <a:t> -F , ‘</a:t>
            </a:r>
          </a:p>
          <a:p>
            <a:pPr algn="l"/>
            <a:r>
              <a:rPr lang="en-US" sz="2400" dirty="0">
                <a:latin typeface="Courier New" panose="02070309020205020404" pitchFamily="49" charset="0"/>
                <a:cs typeface="Courier New" panose="02070309020205020404" pitchFamily="49" charset="0"/>
              </a:rPr>
              <a:t>	BEGIN {</a:t>
            </a:r>
          </a:p>
          <a:p>
            <a:pPr algn="l"/>
            <a:r>
              <a:rPr lang="en-US" sz="2400" dirty="0">
                <a:latin typeface="Courier New" panose="02070309020205020404" pitchFamily="49" charset="0"/>
                <a:cs typeface="Courier New" panose="02070309020205020404" pitchFamily="49" charset="0"/>
              </a:rPr>
              <a:t>		FS=",";</a:t>
            </a:r>
          </a:p>
          <a:p>
            <a:pPr algn="l"/>
            <a:r>
              <a:rPr lang="en-US" sz="2400" dirty="0">
                <a:latin typeface="Courier New" panose="02070309020205020404" pitchFamily="49" charset="0"/>
                <a:cs typeface="Courier New" panose="02070309020205020404" pitchFamily="49" charset="0"/>
              </a:rPr>
              <a:t>		OFS="\t";</a:t>
            </a:r>
          </a:p>
          <a:p>
            <a:pPr algn="l"/>
            <a:r>
              <a:rPr lang="en-US" sz="2400" dirty="0">
                <a:latin typeface="Courier New" panose="02070309020205020404" pitchFamily="49" charset="0"/>
                <a:cs typeface="Courier New" panose="02070309020205020404" pitchFamily="49" charset="0"/>
              </a:rPr>
              <a:t>		print "Date\</a:t>
            </a:r>
            <a:r>
              <a:rPr lang="en-US" sz="2400" dirty="0" err="1">
                <a:latin typeface="Courier New" panose="02070309020205020404" pitchFamily="49" charset="0"/>
                <a:cs typeface="Courier New" panose="02070309020205020404" pitchFamily="49" charset="0"/>
              </a:rPr>
              <a:t>tAnimal</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tCount</a:t>
            </a:r>
            <a:r>
              <a:rPr lang="en-US" sz="2400" dirty="0">
                <a:latin typeface="Courier New" panose="02070309020205020404" pitchFamily="49" charset="0"/>
                <a:cs typeface="Courier New" panose="02070309020205020404" pitchFamily="49" charset="0"/>
              </a:rPr>
              <a:t>"</a:t>
            </a:r>
          </a:p>
          <a:p>
            <a:pPr algn="l"/>
            <a:r>
              <a:rPr lang="en-US" sz="2400" dirty="0">
                <a:latin typeface="Courier New" panose="02070309020205020404" pitchFamily="49" charset="0"/>
                <a:cs typeface="Courier New" panose="02070309020205020404" pitchFamily="49" charset="0"/>
              </a:rPr>
              <a:t>		print "----\t------\t-----"</a:t>
            </a:r>
          </a:p>
          <a:p>
            <a:pPr algn="l"/>
            <a:r>
              <a:rPr lang="en-US" sz="2400" dirty="0">
                <a:latin typeface="Courier New" panose="02070309020205020404" pitchFamily="49" charset="0"/>
                <a:cs typeface="Courier New" panose="02070309020205020404" pitchFamily="49" charset="0"/>
              </a:rPr>
              <a:t>	};</a:t>
            </a:r>
          </a:p>
          <a:p>
            <a:pPr algn="l"/>
            <a:r>
              <a:rPr lang="en-US" sz="2400" dirty="0">
                <a:latin typeface="Courier New" panose="02070309020205020404" pitchFamily="49" charset="0"/>
                <a:cs typeface="Courier New" panose="02070309020205020404" pitchFamily="49" charset="0"/>
              </a:rPr>
              <a:t>	NR {</a:t>
            </a:r>
          </a:p>
          <a:p>
            <a:pPr algn="l"/>
            <a:r>
              <a:rPr lang="en-US" sz="2400" dirty="0">
                <a:latin typeface="Courier New" panose="02070309020205020404" pitchFamily="49" charset="0"/>
                <a:cs typeface="Courier New" panose="02070309020205020404" pitchFamily="49" charset="0"/>
              </a:rPr>
              <a:t>		print $1, $2, $3;</a:t>
            </a:r>
          </a:p>
          <a:p>
            <a:pPr algn="l"/>
            <a:r>
              <a:rPr lang="en-US" sz="2400" dirty="0">
                <a:latin typeface="Courier New" panose="02070309020205020404" pitchFamily="49" charset="0"/>
                <a:cs typeface="Courier New" panose="02070309020205020404" pitchFamily="49" charset="0"/>
              </a:rPr>
              <a:t>	};</a:t>
            </a:r>
          </a:p>
          <a:p>
            <a:pPr algn="l"/>
            <a:r>
              <a:rPr lang="en-US" sz="2400" dirty="0">
                <a:latin typeface="Courier New" panose="02070309020205020404" pitchFamily="49" charset="0"/>
                <a:cs typeface="Courier New" panose="02070309020205020404" pitchFamily="49" charset="0"/>
              </a:rPr>
              <a:t>	END {</a:t>
            </a:r>
          </a:p>
          <a:p>
            <a:pPr algn="l"/>
            <a:r>
              <a:rPr lang="en-US" sz="2400" dirty="0">
                <a:latin typeface="Courier New" panose="02070309020205020404" pitchFamily="49" charset="0"/>
                <a:cs typeface="Courier New" panose="02070309020205020404" pitchFamily="49" charset="0"/>
              </a:rPr>
              <a:t>	}' &lt; </a:t>
            </a:r>
            <a:r>
              <a:rPr lang="en-US" sz="2400" dirty="0" err="1">
                <a:latin typeface="Courier New" panose="02070309020205020404" pitchFamily="49" charset="0"/>
                <a:cs typeface="Courier New" panose="02070309020205020404" pitchFamily="49" charset="0"/>
              </a:rPr>
              <a:t>animals.txt</a:t>
            </a:r>
            <a:r>
              <a:rPr lang="en-US" sz="2400" dirty="0">
                <a:latin typeface="Courier New" panose="02070309020205020404" pitchFamily="49" charset="0"/>
                <a:cs typeface="Courier New" panose="02070309020205020404" pitchFamily="49" charset="0"/>
              </a:rPr>
              <a:t> &gt; </a:t>
            </a:r>
            <a:r>
              <a:rPr lang="en-US" sz="2400" dirty="0" err="1">
                <a:latin typeface="Courier New" panose="02070309020205020404" pitchFamily="49" charset="0"/>
                <a:cs typeface="Courier New" panose="02070309020205020404" pitchFamily="49" charset="0"/>
              </a:rPr>
              <a:t>animals_header_bash.txt</a:t>
            </a:r>
            <a:endParaRPr lang="en-US" sz="24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E6CA3C8-859F-E644-82CE-7EE4D5870958}"/>
              </a:ext>
            </a:extLst>
          </p:cNvPr>
          <p:cNvSpPr txBox="1"/>
          <p:nvPr/>
        </p:nvSpPr>
        <p:spPr>
          <a:xfrm>
            <a:off x="412750" y="2056924"/>
            <a:ext cx="116395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457200" indent="-457200" algn="l">
              <a:buFont typeface="Arial" panose="020B0604020202020204" pitchFamily="34" charset="0"/>
              <a:buChar char="•"/>
            </a:pPr>
            <a:r>
              <a:rPr lang="en-US" sz="3200" dirty="0">
                <a:cs typeface="Courier New" panose="02070309020205020404" pitchFamily="49" charset="0"/>
              </a:rPr>
              <a:t>You can also run this example as a shell script</a:t>
            </a:r>
            <a:endParaRPr kumimoji="0" lang="en-US" sz="3200" b="1" i="0" u="none" strike="noStrike" cap="none" spc="0" normalizeH="0" baseline="0" dirty="0">
              <a:ln>
                <a:noFill/>
              </a:ln>
              <a:solidFill>
                <a:srgbClr val="000000"/>
              </a:solidFill>
              <a:effectLst/>
              <a:uFillTx/>
              <a:cs typeface="Courier New" panose="02070309020205020404" pitchFamily="49" charset="0"/>
              <a:sym typeface="Helvetica Light"/>
            </a:endParaRPr>
          </a:p>
          <a:p>
            <a:pPr marL="457200" indent="-457200" algn="l">
              <a:buFont typeface="Arial" panose="020B0604020202020204" pitchFamily="34" charset="0"/>
              <a:buChar char="•"/>
            </a:pPr>
            <a:r>
              <a:rPr lang="en-US" sz="3200" dirty="0"/>
              <a:t>Type:</a:t>
            </a:r>
            <a:r>
              <a:rPr lang="en-US" sz="3200" b="1" dirty="0">
                <a:latin typeface="Courier New" panose="02070309020205020404" pitchFamily="49" charset="0"/>
                <a:cs typeface="Courier New" panose="02070309020205020404" pitchFamily="49" charset="0"/>
              </a:rPr>
              <a:t> vim </a:t>
            </a:r>
            <a:r>
              <a:rPr lang="en-US" sz="3200" b="1" dirty="0" err="1">
                <a:latin typeface="Courier New" panose="02070309020205020404" pitchFamily="49" charset="0"/>
                <a:cs typeface="Courier New" panose="02070309020205020404" pitchFamily="49" charset="0"/>
              </a:rPr>
              <a:t>add_header.sh</a:t>
            </a:r>
            <a:endParaRPr lang="en-US" sz="3200" b="1" dirty="0">
              <a:latin typeface="Courier New" panose="02070309020205020404" pitchFamily="49" charset="0"/>
              <a:cs typeface="Courier New" panose="02070309020205020404" pitchFamily="49" charset="0"/>
            </a:endParaRPr>
          </a:p>
          <a:p>
            <a:pPr marL="457200" indent="-457200" algn="l">
              <a:buFont typeface="Arial" panose="020B0604020202020204" pitchFamily="34" charset="0"/>
              <a:buChar char="•"/>
            </a:pPr>
            <a:r>
              <a:rPr lang="en-US" sz="3200" dirty="0"/>
              <a:t>Type “</a:t>
            </a:r>
            <a:r>
              <a:rPr lang="en-US" sz="3200" b="1" dirty="0" err="1"/>
              <a:t>i</a:t>
            </a:r>
            <a:r>
              <a:rPr lang="en-US" sz="3200" dirty="0"/>
              <a:t>” and add the following content, then save as before:</a:t>
            </a:r>
          </a:p>
        </p:txBody>
      </p:sp>
      <p:sp>
        <p:nvSpPr>
          <p:cNvPr id="6" name="Title 1">
            <a:extLst>
              <a:ext uri="{FF2B5EF4-FFF2-40B4-BE49-F238E27FC236}">
                <a16:creationId xmlns:a16="http://schemas.microsoft.com/office/drawing/2014/main" id="{CCB6E553-A4B4-E44D-8404-3B42EA23D6B8}"/>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6000" dirty="0" err="1"/>
              <a:t>awk</a:t>
            </a:r>
            <a:r>
              <a:rPr lang="en-US" sz="6000" dirty="0"/>
              <a:t> example as a Bash script</a:t>
            </a:r>
          </a:p>
        </p:txBody>
      </p:sp>
    </p:spTree>
    <p:extLst>
      <p:ext uri="{BB962C8B-B14F-4D97-AF65-F5344CB8AC3E}">
        <p14:creationId xmlns:p14="http://schemas.microsoft.com/office/powerpoint/2010/main" val="175928890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B375-6C74-D142-B21A-21F5569685E0}"/>
              </a:ext>
            </a:extLst>
          </p:cNvPr>
          <p:cNvSpPr>
            <a:spLocks noGrp="1"/>
          </p:cNvSpPr>
          <p:nvPr>
            <p:ph type="title"/>
          </p:nvPr>
        </p:nvSpPr>
        <p:spPr/>
        <p:txBody>
          <a:bodyPr/>
          <a:lstStyle/>
          <a:p>
            <a:r>
              <a:rPr lang="en-US" dirty="0"/>
              <a:t>Another </a:t>
            </a:r>
            <a:r>
              <a:rPr lang="en-US" dirty="0" err="1"/>
              <a:t>awk</a:t>
            </a:r>
            <a:r>
              <a:rPr lang="en-US" dirty="0"/>
              <a:t> example</a:t>
            </a:r>
          </a:p>
        </p:txBody>
      </p:sp>
      <p:sp>
        <p:nvSpPr>
          <p:cNvPr id="3" name="Rectangle 2">
            <a:extLst>
              <a:ext uri="{FF2B5EF4-FFF2-40B4-BE49-F238E27FC236}">
                <a16:creationId xmlns:a16="http://schemas.microsoft.com/office/drawing/2014/main" id="{E94257A2-5B9A-1D48-B662-449B8E88B831}"/>
              </a:ext>
            </a:extLst>
          </p:cNvPr>
          <p:cNvSpPr/>
          <p:nvPr/>
        </p:nvSpPr>
        <p:spPr>
          <a:xfrm>
            <a:off x="684794" y="2252341"/>
            <a:ext cx="11868298" cy="7294305"/>
          </a:xfrm>
          <a:prstGeom prst="rect">
            <a:avLst/>
          </a:prstGeom>
        </p:spPr>
        <p:txBody>
          <a:bodyPr wrap="square">
            <a:spAutoFit/>
          </a:bodyPr>
          <a:lstStyle/>
          <a:p>
            <a:pPr algn="l"/>
            <a:r>
              <a:rPr lang="en-US" b="1" dirty="0">
                <a:latin typeface="Courier New" panose="02070309020205020404" pitchFamily="49" charset="0"/>
                <a:cs typeface="Courier New" panose="02070309020205020404" pitchFamily="49" charset="0"/>
              </a:rPr>
              <a:t>cat</a:t>
            </a:r>
            <a:r>
              <a:rPr lang="en-US" dirty="0">
                <a:latin typeface="Courier New" panose="02070309020205020404" pitchFamily="49" charset="0"/>
                <a:cs typeface="Courier New" panose="02070309020205020404" pitchFamily="49" charset="0"/>
              </a:rPr>
              <a:t> SRR097977.fastq | </a:t>
            </a:r>
            <a:r>
              <a:rPr lang="en-US" b="1" dirty="0" err="1">
                <a:latin typeface="Courier New" panose="02070309020205020404" pitchFamily="49" charset="0"/>
                <a:cs typeface="Courier New" panose="02070309020205020404" pitchFamily="49" charset="0"/>
              </a:rPr>
              <a:t>awk</a:t>
            </a:r>
            <a:r>
              <a:rPr lang="en-US" dirty="0">
                <a:latin typeface="Courier New" panose="02070309020205020404" pitchFamily="49" charset="0"/>
                <a:cs typeface="Courier New" panose="02070309020205020404" pitchFamily="49" charset="0"/>
              </a:rPr>
              <a:t> '((NR-2)%4==0){read=$1;total++;count[read]++}END{</a:t>
            </a:r>
          </a:p>
          <a:p>
            <a:pPr algn="l"/>
            <a:r>
              <a:rPr lang="en-US" dirty="0">
                <a:latin typeface="Courier New" panose="02070309020205020404" pitchFamily="49" charset="0"/>
                <a:cs typeface="Courier New" panose="02070309020205020404" pitchFamily="49" charset="0"/>
              </a:rPr>
              <a:t>	for(read in count){</a:t>
            </a:r>
          </a:p>
          <a:p>
            <a:pPr algn="l"/>
            <a:r>
              <a:rPr lang="en-US" dirty="0">
                <a:latin typeface="Courier New" panose="02070309020205020404" pitchFamily="49" charset="0"/>
                <a:cs typeface="Courier New" panose="02070309020205020404" pitchFamily="49" charset="0"/>
              </a:rPr>
              <a:t>		if(!max||count[read]&gt;max){</a:t>
            </a:r>
          </a:p>
          <a:p>
            <a:pPr algn="l"/>
            <a:r>
              <a:rPr lang="en-US" dirty="0">
                <a:latin typeface="Courier New" panose="02070309020205020404" pitchFamily="49" charset="0"/>
                <a:cs typeface="Courier New" panose="02070309020205020404" pitchFamily="49" charset="0"/>
              </a:rPr>
              <a:t>			max=count[read];</a:t>
            </a:r>
          </a:p>
          <a:p>
            <a:pPr algn="l"/>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maxRead</a:t>
            </a:r>
            <a:r>
              <a:rPr lang="en-US" dirty="0">
                <a:latin typeface="Courier New" panose="02070309020205020404" pitchFamily="49" charset="0"/>
                <a:cs typeface="Courier New" panose="02070309020205020404" pitchFamily="49" charset="0"/>
              </a:rPr>
              <a:t>=read};</a:t>
            </a:r>
          </a:p>
          <a:p>
            <a:pPr algn="l"/>
            <a:r>
              <a:rPr lang="en-US" dirty="0">
                <a:latin typeface="Courier New" panose="02070309020205020404" pitchFamily="49" charset="0"/>
                <a:cs typeface="Courier New" panose="02070309020205020404" pitchFamily="49" charset="0"/>
              </a:rPr>
              <a:t>			if(count[read]==1){unique++}</a:t>
            </a:r>
          </a:p>
          <a:p>
            <a:pPr algn="l"/>
            <a:r>
              <a:rPr lang="en-US" dirty="0">
                <a:latin typeface="Courier New" panose="02070309020205020404" pitchFamily="49" charset="0"/>
                <a:cs typeface="Courier New" panose="02070309020205020404" pitchFamily="49" charset="0"/>
              </a:rPr>
              <a:t>		};</a:t>
            </a:r>
          </a:p>
          <a:p>
            <a:pPr algn="l"/>
            <a:r>
              <a:rPr lang="en-US" dirty="0">
                <a:latin typeface="Courier New" panose="02070309020205020404" pitchFamily="49" charset="0"/>
                <a:cs typeface="Courier New" panose="02070309020205020404" pitchFamily="49" charset="0"/>
              </a:rPr>
              <a:t>		print </a:t>
            </a:r>
            <a:r>
              <a:rPr lang="en-US" dirty="0" err="1">
                <a:latin typeface="Courier New" panose="02070309020205020404" pitchFamily="49" charset="0"/>
                <a:cs typeface="Courier New" panose="02070309020205020404" pitchFamily="49" charset="0"/>
              </a:rPr>
              <a:t>total,unique,unique</a:t>
            </a:r>
            <a:r>
              <a:rPr lang="en-US" dirty="0">
                <a:latin typeface="Courier New" panose="02070309020205020404" pitchFamily="49" charset="0"/>
                <a:cs typeface="Courier New" panose="02070309020205020404" pitchFamily="49" charset="0"/>
              </a:rPr>
              <a:t>*100/total,   		</a:t>
            </a:r>
            <a:r>
              <a:rPr lang="en-US" dirty="0" err="1">
                <a:latin typeface="Courier New" panose="02070309020205020404" pitchFamily="49" charset="0"/>
                <a:cs typeface="Courier New" panose="02070309020205020404" pitchFamily="49" charset="0"/>
              </a:rPr>
              <a:t>maxRead,count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maxRead</a:t>
            </a:r>
            <a:r>
              <a:rPr lang="en-US" dirty="0">
                <a:latin typeface="Courier New" panose="02070309020205020404" pitchFamily="49" charset="0"/>
                <a:cs typeface="Courier New" panose="02070309020205020404" pitchFamily="49" charset="0"/>
              </a:rPr>
              <a:t>],	</a:t>
            </a:r>
          </a:p>
          <a:p>
            <a:pPr algn="l"/>
            <a:r>
              <a:rPr lang="en-US" dirty="0">
                <a:latin typeface="Courier New" panose="02070309020205020404" pitchFamily="49" charset="0"/>
                <a:cs typeface="Courier New" panose="02070309020205020404" pitchFamily="49" charset="0"/>
              </a:rPr>
              <a:t>		count[</a:t>
            </a:r>
            <a:r>
              <a:rPr lang="en-US" dirty="0" err="1">
                <a:latin typeface="Courier New" panose="02070309020205020404" pitchFamily="49" charset="0"/>
                <a:cs typeface="Courier New" panose="02070309020205020404" pitchFamily="49" charset="0"/>
              </a:rPr>
              <a:t>maxRead</a:t>
            </a:r>
            <a:r>
              <a:rPr lang="en-US" dirty="0">
                <a:latin typeface="Courier New" panose="02070309020205020404" pitchFamily="49" charset="0"/>
                <a:cs typeface="Courier New" panose="02070309020205020404" pitchFamily="49" charset="0"/>
              </a:rPr>
              <a:t>]*100/total</a:t>
            </a:r>
          </a:p>
          <a:p>
            <a:pPr algn="l"/>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9725432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85C-5B0A-1C49-B5FD-1BC3685CCC9C}"/>
              </a:ext>
            </a:extLst>
          </p:cNvPr>
          <p:cNvSpPr>
            <a:spLocks noGrp="1"/>
          </p:cNvSpPr>
          <p:nvPr>
            <p:ph type="title"/>
          </p:nvPr>
        </p:nvSpPr>
        <p:spPr/>
        <p:txBody>
          <a:bodyPr>
            <a:normAutofit fontScale="90000"/>
          </a:bodyPr>
          <a:lstStyle/>
          <a:p>
            <a:r>
              <a:rPr lang="en-US" sz="7200" dirty="0"/>
              <a:t>Want to learn (much) more?</a:t>
            </a:r>
          </a:p>
        </p:txBody>
      </p:sp>
      <p:sp>
        <p:nvSpPr>
          <p:cNvPr id="4" name="TextBox 3">
            <a:extLst>
              <a:ext uri="{FF2B5EF4-FFF2-40B4-BE49-F238E27FC236}">
                <a16:creationId xmlns:a16="http://schemas.microsoft.com/office/drawing/2014/main" id="{B715D19E-08B1-834C-B0B4-595ECEB34120}"/>
              </a:ext>
            </a:extLst>
          </p:cNvPr>
          <p:cNvSpPr txBox="1"/>
          <p:nvPr/>
        </p:nvSpPr>
        <p:spPr>
          <a:xfrm>
            <a:off x="1100280" y="2689579"/>
            <a:ext cx="1080424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a:buFont typeface="Arial" panose="020B0604020202020204" pitchFamily="34" charset="0"/>
              <a:buChar char="•"/>
            </a:pPr>
            <a:r>
              <a:rPr kumimoji="0" lang="en-US" sz="3600" b="0" i="0" u="none" strike="noStrike" cap="none" spc="0" normalizeH="0" baseline="0" dirty="0">
                <a:ln>
                  <a:noFill/>
                </a:ln>
                <a:solidFill>
                  <a:srgbClr val="000000"/>
                </a:solidFill>
                <a:effectLst/>
                <a:uFillTx/>
                <a:latin typeface="+mn-lt"/>
                <a:ea typeface="+mn-ea"/>
                <a:cs typeface="+mn-cs"/>
                <a:sym typeface="Helvetica Light"/>
              </a:rPr>
              <a:t>Command Line Tools for Genomic Data Science Coursera course</a:t>
            </a:r>
            <a:br>
              <a:rPr lang="en-US" dirty="0"/>
            </a:br>
            <a:r>
              <a:rPr lang="en-US" dirty="0">
                <a:hlinkClick r:id="rId3"/>
              </a:rPr>
              <a:t>https://www.coursera.org/learn/genomic-tools</a:t>
            </a:r>
            <a:endParaRPr lang="en-US" dirty="0"/>
          </a:p>
          <a:p>
            <a:pPr marL="742950" indent="-742950" algn="l">
              <a:buFont typeface="Arial" panose="020B0604020202020204" pitchFamily="34" charset="0"/>
              <a:buChar char="•"/>
            </a:pPr>
            <a:endParaRPr lang="en-US" dirty="0"/>
          </a:p>
          <a:p>
            <a:pPr marL="742950" indent="-742950" algn="l">
              <a:buFont typeface="Arial" panose="020B0604020202020204" pitchFamily="34" charset="0"/>
              <a:buChar char="•"/>
            </a:pPr>
            <a:r>
              <a:rPr lang="en-US" dirty="0"/>
              <a:t>Free to take, offered frequently</a:t>
            </a:r>
          </a:p>
        </p:txBody>
      </p:sp>
    </p:spTree>
    <p:extLst>
      <p:ext uri="{BB962C8B-B14F-4D97-AF65-F5344CB8AC3E}">
        <p14:creationId xmlns:p14="http://schemas.microsoft.com/office/powerpoint/2010/main" val="139376679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77500" lnSpcReduction="20000"/>
          </a:bodyPr>
          <a:lstStyle>
            <a:lvl1pPr defTabSz="452627">
              <a:defRPr sz="6732">
                <a:latin typeface="Helvetica"/>
                <a:ea typeface="Helvetica"/>
                <a:cs typeface="Helvetica"/>
                <a:sym typeface="Helvetica"/>
              </a:defRPr>
            </a:lvl1pPr>
          </a:lstStyle>
          <a:p>
            <a:r>
              <a:rPr lang="en-US" dirty="0"/>
              <a:t>Introduction to the </a:t>
            </a:r>
            <a:r>
              <a:rPr dirty="0"/>
              <a:t>Command Line</a:t>
            </a:r>
            <a:endParaRPr lang="en-US" dirty="0"/>
          </a:p>
          <a:p>
            <a:r>
              <a:rPr lang="en-US" dirty="0"/>
              <a:t>Parts I and II</a:t>
            </a:r>
            <a:endParaRPr dirty="0"/>
          </a:p>
        </p:txBody>
      </p:sp>
      <p:sp>
        <p:nvSpPr>
          <p:cNvPr id="121" name="Shape 121"/>
          <p:cNvSpPr/>
          <p:nvPr/>
        </p:nvSpPr>
        <p:spPr>
          <a:xfrm>
            <a:off x="1888959" y="6539424"/>
            <a:ext cx="9226885" cy="293413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sz="2800" dirty="0"/>
              <a:t>Matt Carson (Galter): </a:t>
            </a:r>
            <a:r>
              <a:rPr lang="en-US" sz="2800" dirty="0">
                <a:hlinkClick r:id="rId3"/>
              </a:rPr>
              <a:t>matthew.carson@northwestern.edu</a:t>
            </a:r>
            <a:endParaRPr lang="en-US" sz="2800" dirty="0"/>
          </a:p>
          <a:p>
            <a:r>
              <a:rPr lang="en-US" sz="2800" dirty="0"/>
              <a:t>Pamela Shaw (</a:t>
            </a:r>
            <a:r>
              <a:rPr lang="en-US" sz="2800" dirty="0" err="1"/>
              <a:t>Galter</a:t>
            </a:r>
            <a:r>
              <a:rPr lang="en-US" sz="2800" dirty="0"/>
              <a:t>): </a:t>
            </a:r>
            <a:r>
              <a:rPr lang="en-US" sz="2800" dirty="0">
                <a:hlinkClick r:id="rId4"/>
              </a:rPr>
              <a:t>p-shaw2@northwestern.edu</a:t>
            </a:r>
            <a:r>
              <a:rPr lang="en-US" sz="2800" dirty="0"/>
              <a:t> </a:t>
            </a:r>
          </a:p>
          <a:p>
            <a:endParaRPr lang="en-US" sz="2000" b="1" dirty="0"/>
          </a:p>
          <a:p>
            <a:r>
              <a:rPr lang="en-US" sz="2000" b="1" dirty="0"/>
              <a:t>Additional slide content contributors:</a:t>
            </a:r>
          </a:p>
          <a:p>
            <a:r>
              <a:rPr sz="2400" dirty="0"/>
              <a:t>Janna Nugent: </a:t>
            </a:r>
            <a:r>
              <a:rPr sz="2400" dirty="0">
                <a:hlinkClick r:id="rId5"/>
              </a:rPr>
              <a:t>janna.nugent@northwestern.edu</a:t>
            </a:r>
            <a:r>
              <a:rPr lang="en-US" sz="2800" dirty="0"/>
              <a:t> </a:t>
            </a:r>
          </a:p>
          <a:p>
            <a:r>
              <a:rPr lang="en-US" sz="2000" dirty="0" err="1"/>
              <a:t>Dusan</a:t>
            </a:r>
            <a:r>
              <a:rPr lang="en-US" sz="2000" dirty="0"/>
              <a:t> </a:t>
            </a:r>
            <a:r>
              <a:rPr lang="en-US" sz="2000" dirty="0" err="1"/>
              <a:t>Ramljak</a:t>
            </a:r>
            <a:r>
              <a:rPr lang="en-US" sz="2000" dirty="0"/>
              <a:t> </a:t>
            </a:r>
            <a:r>
              <a:rPr lang="en-US" sz="2000" dirty="0">
                <a:hlinkClick r:id="rId6"/>
              </a:rPr>
              <a:t>dusan@northwestern.edu</a:t>
            </a:r>
            <a:r>
              <a:rPr lang="en-US" sz="2000" dirty="0"/>
              <a:t> </a:t>
            </a:r>
            <a:endParaRPr sz="2000" dirty="0"/>
          </a:p>
          <a:p>
            <a:r>
              <a:rPr sz="2000" dirty="0" err="1"/>
              <a:t>Alper</a:t>
            </a:r>
            <a:r>
              <a:rPr sz="2000" dirty="0"/>
              <a:t> </a:t>
            </a:r>
            <a:r>
              <a:rPr sz="2000" dirty="0" err="1"/>
              <a:t>Kinaci</a:t>
            </a:r>
            <a:r>
              <a:rPr sz="2000" dirty="0"/>
              <a:t>: </a:t>
            </a:r>
            <a:r>
              <a:rPr sz="2000" dirty="0">
                <a:hlinkClick r:id="rId7"/>
              </a:rPr>
              <a:t>akinaci@northwestern.edu</a:t>
            </a:r>
            <a:r>
              <a:rPr lang="en-US" sz="2000" dirty="0"/>
              <a:t> </a:t>
            </a:r>
            <a:endParaRPr sz="2000" dirty="0"/>
          </a:p>
          <a:p>
            <a:r>
              <a:rPr sz="2000" dirty="0"/>
              <a:t>Christina </a:t>
            </a:r>
            <a:r>
              <a:rPr sz="2000" dirty="0" err="1"/>
              <a:t>Maimone</a:t>
            </a:r>
            <a:r>
              <a:rPr sz="2000" dirty="0"/>
              <a:t>: </a:t>
            </a:r>
            <a:r>
              <a:rPr sz="2000" u="sng" dirty="0">
                <a:hlinkClick r:id="rId8"/>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u="sng">
                <a:hlinkClick r:id=""/>
              </a:defRPr>
            </a:lvl1pPr>
          </a:lstStyle>
          <a:p>
            <a:pPr>
              <a:defRPr u="none"/>
            </a:pPr>
            <a:endParaRPr sz="4000" u="sng" dirty="0">
              <a:hlinkClick r:id="rId9"/>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5315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10"/>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4704779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2470727"/>
            <a:ext cx="11159836" cy="6807200"/>
          </a:xfrm>
          <a:prstGeom prst="rect">
            <a:avLst/>
          </a:prstGeom>
        </p:spPr>
      </p:pic>
    </p:spTree>
    <p:extLst>
      <p:ext uri="{BB962C8B-B14F-4D97-AF65-F5344CB8AC3E}">
        <p14:creationId xmlns:p14="http://schemas.microsoft.com/office/powerpoint/2010/main" val="33003907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Getting Started</a:t>
            </a:r>
          </a:p>
        </p:txBody>
      </p:sp>
      <p:sp>
        <p:nvSpPr>
          <p:cNvPr id="167" name="Shape 167"/>
          <p:cNvSpPr>
            <a:spLocks noGrp="1"/>
          </p:cNvSpPr>
          <p:nvPr>
            <p:ph type="body" idx="1"/>
          </p:nvPr>
        </p:nvSpPr>
        <p:spPr>
          <a:xfrm>
            <a:off x="952500" y="2609850"/>
            <a:ext cx="11099800" cy="4280048"/>
          </a:xfrm>
          <a:prstGeom prst="rect">
            <a:avLst/>
          </a:prstGeom>
        </p:spPr>
        <p:txBody>
          <a:bodyPr>
            <a:normAutofit/>
          </a:bodyPr>
          <a:lstStyle/>
          <a:p>
            <a:r>
              <a:rPr lang="en-US" dirty="0"/>
              <a:t>Launch your command line program</a:t>
            </a:r>
          </a:p>
          <a:p>
            <a:r>
              <a:rPr lang="en-US" dirty="0"/>
              <a:t>Type </a:t>
            </a:r>
            <a:r>
              <a:rPr lang="en-US" b="1" dirty="0" err="1">
                <a:latin typeface="Courier New" panose="02070309020205020404" pitchFamily="49" charset="0"/>
                <a:cs typeface="Courier New" panose="02070309020205020404" pitchFamily="49" charset="0"/>
              </a:rPr>
              <a:t>pwd</a:t>
            </a:r>
            <a:r>
              <a:rPr lang="en-US" dirty="0"/>
              <a:t>, hit return</a:t>
            </a:r>
          </a:p>
        </p:txBody>
      </p:sp>
      <p:pic>
        <p:nvPicPr>
          <p:cNvPr id="2" name="Picture 1">
            <a:extLst>
              <a:ext uri="{FF2B5EF4-FFF2-40B4-BE49-F238E27FC236}">
                <a16:creationId xmlns:a16="http://schemas.microsoft.com/office/drawing/2014/main" id="{9BEA251C-55DC-9247-B04D-95BC69985B9C}"/>
              </a:ext>
            </a:extLst>
          </p:cNvPr>
          <p:cNvPicPr>
            <a:picLocks noChangeAspect="1"/>
          </p:cNvPicPr>
          <p:nvPr/>
        </p:nvPicPr>
        <p:blipFill>
          <a:blip r:embed="rId3"/>
          <a:stretch>
            <a:fillRect/>
          </a:stretch>
        </p:blipFill>
        <p:spPr>
          <a:xfrm>
            <a:off x="7485322" y="6129916"/>
            <a:ext cx="4975742" cy="3158361"/>
          </a:xfrm>
          <a:prstGeom prst="rect">
            <a:avLst/>
          </a:prstGeom>
        </p:spPr>
      </p:pic>
      <p:sp>
        <p:nvSpPr>
          <p:cNvPr id="3" name="TextBox 2">
            <a:extLst>
              <a:ext uri="{FF2B5EF4-FFF2-40B4-BE49-F238E27FC236}">
                <a16:creationId xmlns:a16="http://schemas.microsoft.com/office/drawing/2014/main" id="{D7CA8D3E-36BC-E844-8F20-BBE7F1DBFE64}"/>
              </a:ext>
            </a:extLst>
          </p:cNvPr>
          <p:cNvSpPr txBox="1"/>
          <p:nvPr/>
        </p:nvSpPr>
        <p:spPr>
          <a:xfrm>
            <a:off x="9370327" y="9238659"/>
            <a:ext cx="26000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http://</a:t>
            </a:r>
            <a:r>
              <a:rPr lang="en-US" sz="1000" dirty="0" err="1"/>
              <a:t>www.computerhh.co.uk</a:t>
            </a:r>
            <a:r>
              <a:rPr lang="en-US" sz="1000" dirty="0"/>
              <a:t>/</a:t>
            </a:r>
            <a:r>
              <a:rPr lang="en-US" sz="1000" dirty="0" err="1"/>
              <a:t>beginner.html</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AF14-8378-9D41-9E36-C7789395BF34}"/>
              </a:ext>
            </a:extLst>
          </p:cNvPr>
          <p:cNvSpPr>
            <a:spLocks noGrp="1"/>
          </p:cNvSpPr>
          <p:nvPr>
            <p:ph type="title"/>
          </p:nvPr>
        </p:nvSpPr>
        <p:spPr/>
        <p:txBody>
          <a:bodyPr>
            <a:normAutofit/>
          </a:bodyPr>
          <a:lstStyle/>
          <a:p>
            <a:r>
              <a:rPr lang="en-US" sz="5400" dirty="0"/>
              <a:t>Some commands</a:t>
            </a:r>
          </a:p>
        </p:txBody>
      </p:sp>
      <p:sp>
        <p:nvSpPr>
          <p:cNvPr id="3" name="Text Placeholder 2">
            <a:extLst>
              <a:ext uri="{FF2B5EF4-FFF2-40B4-BE49-F238E27FC236}">
                <a16:creationId xmlns:a16="http://schemas.microsoft.com/office/drawing/2014/main" id="{83FB11CE-3162-4848-9888-B7BB886C801B}"/>
              </a:ext>
            </a:extLst>
          </p:cNvPr>
          <p:cNvSpPr>
            <a:spLocks noGrp="1"/>
          </p:cNvSpPr>
          <p:nvPr>
            <p:ph type="body" idx="1"/>
          </p:nvPr>
        </p:nvSpPr>
        <p:spPr>
          <a:xfrm>
            <a:off x="952500" y="2901212"/>
            <a:ext cx="11099800" cy="6286500"/>
          </a:xfrm>
        </p:spPr>
        <p:txBody>
          <a:bodyPr>
            <a:normAutofit/>
          </a:bodyPr>
          <a:lstStyle/>
          <a:p>
            <a:pPr>
              <a:spcBef>
                <a:spcPts val="1200"/>
              </a:spcBef>
            </a:pPr>
            <a:r>
              <a:rPr lang="en-US" sz="3200" b="1" dirty="0" err="1">
                <a:latin typeface="Courier New" panose="02070309020205020404" pitchFamily="49" charset="0"/>
                <a:cs typeface="Courier New" panose="02070309020205020404" pitchFamily="49" charset="0"/>
              </a:rPr>
              <a:t>pwd</a:t>
            </a:r>
            <a:r>
              <a:rPr lang="en-US" sz="3200" dirty="0"/>
              <a:t>  </a:t>
            </a:r>
            <a:r>
              <a:rPr lang="en-US" sz="3200" dirty="0">
                <a:sym typeface="Wingdings" pitchFamily="2" charset="2"/>
              </a:rPr>
              <a:t> </a:t>
            </a:r>
            <a:r>
              <a:rPr lang="en-US" sz="3200" dirty="0"/>
              <a:t>”print working directory”</a:t>
            </a:r>
          </a:p>
          <a:p>
            <a:pPr>
              <a:spcBef>
                <a:spcPts val="1200"/>
              </a:spcBef>
            </a:pPr>
            <a:r>
              <a:rPr lang="en-US" sz="3200" b="1" dirty="0">
                <a:latin typeface="Courier New" panose="02070309020205020404" pitchFamily="49" charset="0"/>
                <a:cs typeface="Courier New" panose="02070309020205020404" pitchFamily="49" charset="0"/>
              </a:rPr>
              <a:t>cd &lt;directory name&gt; </a:t>
            </a:r>
            <a:r>
              <a:rPr lang="en-US" sz="3200" dirty="0"/>
              <a:t>“change directory”</a:t>
            </a:r>
          </a:p>
          <a:p>
            <a:pPr lvl="1">
              <a:spcBef>
                <a:spcPts val="1200"/>
              </a:spcBef>
            </a:pPr>
            <a:r>
              <a:rPr lang="en-US" sz="2800" dirty="0"/>
              <a:t>typing </a:t>
            </a:r>
            <a:r>
              <a:rPr lang="en-US" sz="2800" b="1" dirty="0">
                <a:latin typeface="Courier New" panose="02070309020205020404" pitchFamily="49" charset="0"/>
                <a:cs typeface="Courier New" panose="02070309020205020404" pitchFamily="49" charset="0"/>
              </a:rPr>
              <a:t>cd</a:t>
            </a:r>
            <a:r>
              <a:rPr lang="en-US" sz="2800" dirty="0"/>
              <a:t> with nothing after it will take you to your home directory (</a:t>
            </a:r>
            <a:r>
              <a:rPr lang="en-US" sz="2800" b="1" dirty="0"/>
              <a:t> ~ </a:t>
            </a:r>
            <a:r>
              <a:rPr lang="en-US" sz="2800" dirty="0"/>
              <a:t>)</a:t>
            </a:r>
          </a:p>
          <a:p>
            <a:pPr>
              <a:spcBef>
                <a:spcPts val="1200"/>
              </a:spcBef>
            </a:pPr>
            <a:r>
              <a:rPr lang="en-US" sz="3200" b="1" dirty="0">
                <a:latin typeface="Courier New" panose="02070309020205020404" pitchFamily="49" charset="0"/>
                <a:cs typeface="Courier New" panose="02070309020205020404" pitchFamily="49" charset="0"/>
              </a:rPr>
              <a:t>ls</a:t>
            </a:r>
            <a:r>
              <a:rPr lang="en-US" sz="3200" dirty="0"/>
              <a:t> </a:t>
            </a:r>
            <a:r>
              <a:rPr lang="en-US" sz="3200" dirty="0">
                <a:sym typeface="Wingdings" pitchFamily="2" charset="2"/>
              </a:rPr>
              <a:t> </a:t>
            </a:r>
            <a:r>
              <a:rPr lang="en-US" sz="3200" dirty="0"/>
              <a:t>“list directory contents”</a:t>
            </a:r>
          </a:p>
          <a:p>
            <a:pPr marL="444500" lvl="1" indent="0">
              <a:spcBef>
                <a:spcPts val="1200"/>
              </a:spcBef>
              <a:buNone/>
            </a:pPr>
            <a:r>
              <a:rPr lang="en-US" sz="2800" dirty="0"/>
              <a:t>Each of these commands accepts arguments, which are preceded by a </a:t>
            </a:r>
            <a:r>
              <a:rPr lang="en-US" sz="2800" b="1" dirty="0">
                <a:latin typeface="Courier New" panose="02070309020205020404" pitchFamily="49" charset="0"/>
                <a:cs typeface="Courier New" panose="02070309020205020404" pitchFamily="49" charset="0"/>
              </a:rPr>
              <a:t>-</a:t>
            </a:r>
            <a:r>
              <a:rPr lang="en-US" sz="2800" dirty="0"/>
              <a:t> </a:t>
            </a:r>
            <a:endParaRPr lang="en-US" sz="3200" dirty="0"/>
          </a:p>
          <a:p>
            <a:pPr>
              <a:spcBef>
                <a:spcPts val="1200"/>
              </a:spcBef>
            </a:pPr>
            <a:r>
              <a:rPr lang="en-US" sz="3200" b="1" dirty="0">
                <a:latin typeface="Courier New" panose="02070309020205020404" pitchFamily="49" charset="0"/>
                <a:cs typeface="Courier New" panose="02070309020205020404" pitchFamily="49" charset="0"/>
              </a:rPr>
              <a:t>man &lt;command&gt; </a:t>
            </a:r>
            <a:r>
              <a:rPr lang="en-US" sz="3200" dirty="0"/>
              <a:t>gives you the manual for a bash command</a:t>
            </a:r>
          </a:p>
          <a:p>
            <a:pPr lvl="1">
              <a:spcBef>
                <a:spcPts val="1200"/>
              </a:spcBef>
            </a:pPr>
            <a:r>
              <a:rPr lang="en-US" sz="2800" dirty="0"/>
              <a:t>Hit </a:t>
            </a:r>
            <a:r>
              <a:rPr lang="en-US" sz="2800" b="1" dirty="0"/>
              <a:t>space key</a:t>
            </a:r>
            <a:r>
              <a:rPr lang="en-US" sz="2800" dirty="0"/>
              <a:t> to move forward in the manual, </a:t>
            </a:r>
            <a:r>
              <a:rPr lang="en-US" sz="2800" b="1" dirty="0"/>
              <a:t>b</a:t>
            </a:r>
            <a:r>
              <a:rPr lang="en-US" sz="2800" dirty="0"/>
              <a:t> to move back, and </a:t>
            </a:r>
            <a:r>
              <a:rPr lang="en-US" sz="2800" b="1" dirty="0"/>
              <a:t>q</a:t>
            </a:r>
            <a:r>
              <a:rPr lang="en-US" sz="2800" dirty="0"/>
              <a:t> to exit the manual</a:t>
            </a:r>
          </a:p>
        </p:txBody>
      </p:sp>
    </p:spTree>
    <p:extLst>
      <p:ext uri="{BB962C8B-B14F-4D97-AF65-F5344CB8AC3E}">
        <p14:creationId xmlns:p14="http://schemas.microsoft.com/office/powerpoint/2010/main" val="2788086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F37BE-395B-734B-8B89-504CA10E3DF5}"/>
              </a:ext>
            </a:extLst>
          </p:cNvPr>
          <p:cNvPicPr>
            <a:picLocks noChangeAspect="1"/>
          </p:cNvPicPr>
          <p:nvPr/>
        </p:nvPicPr>
        <p:blipFill>
          <a:blip r:embed="rId3"/>
          <a:stretch>
            <a:fillRect/>
          </a:stretch>
        </p:blipFill>
        <p:spPr>
          <a:xfrm>
            <a:off x="426709" y="3281619"/>
            <a:ext cx="12172429" cy="2268575"/>
          </a:xfrm>
          <a:prstGeom prst="rect">
            <a:avLst/>
          </a:prstGeom>
        </p:spPr>
      </p:pic>
      <p:pic>
        <p:nvPicPr>
          <p:cNvPr id="2" name="Picture 1">
            <a:extLst>
              <a:ext uri="{FF2B5EF4-FFF2-40B4-BE49-F238E27FC236}">
                <a16:creationId xmlns:a16="http://schemas.microsoft.com/office/drawing/2014/main" id="{C2B849E8-FC13-8C47-840C-AFF5B541B76C}"/>
              </a:ext>
            </a:extLst>
          </p:cNvPr>
          <p:cNvPicPr>
            <a:picLocks noChangeAspect="1"/>
          </p:cNvPicPr>
          <p:nvPr/>
        </p:nvPicPr>
        <p:blipFill>
          <a:blip r:embed="rId4"/>
          <a:stretch>
            <a:fillRect/>
          </a:stretch>
        </p:blipFill>
        <p:spPr>
          <a:xfrm>
            <a:off x="0" y="0"/>
            <a:ext cx="13004800" cy="9753600"/>
          </a:xfrm>
          <a:prstGeom prst="rect">
            <a:avLst/>
          </a:prstGeom>
        </p:spPr>
      </p:pic>
    </p:spTree>
    <p:extLst>
      <p:ext uri="{BB962C8B-B14F-4D97-AF65-F5344CB8AC3E}">
        <p14:creationId xmlns:p14="http://schemas.microsoft.com/office/powerpoint/2010/main" val="15062793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D8A6-B71B-C449-BC3F-E029C1164388}"/>
              </a:ext>
            </a:extLst>
          </p:cNvPr>
          <p:cNvSpPr>
            <a:spLocks noGrp="1"/>
          </p:cNvSpPr>
          <p:nvPr>
            <p:ph type="title"/>
          </p:nvPr>
        </p:nvSpPr>
        <p:spPr/>
        <p:txBody>
          <a:bodyPr>
            <a:normAutofit/>
          </a:bodyPr>
          <a:lstStyle/>
          <a:p>
            <a:r>
              <a:rPr lang="en-US" sz="5400" dirty="0"/>
              <a:t>Tab completion</a:t>
            </a:r>
          </a:p>
        </p:txBody>
      </p:sp>
      <p:sp>
        <p:nvSpPr>
          <p:cNvPr id="3" name="Text Placeholder 2">
            <a:extLst>
              <a:ext uri="{FF2B5EF4-FFF2-40B4-BE49-F238E27FC236}">
                <a16:creationId xmlns:a16="http://schemas.microsoft.com/office/drawing/2014/main" id="{5905A56B-F86B-1E4E-9EA0-A7CE5318DA31}"/>
              </a:ext>
            </a:extLst>
          </p:cNvPr>
          <p:cNvSpPr>
            <a:spLocks noGrp="1"/>
          </p:cNvSpPr>
          <p:nvPr>
            <p:ph type="body" idx="1"/>
          </p:nvPr>
        </p:nvSpPr>
        <p:spPr/>
        <p:txBody>
          <a:bodyPr/>
          <a:lstStyle/>
          <a:p>
            <a:pPr marL="0" indent="0">
              <a:buNone/>
            </a:pPr>
            <a:r>
              <a:rPr lang="en-US" dirty="0"/>
              <a:t>Use the </a:t>
            </a:r>
            <a:r>
              <a:rPr lang="en-US" b="1" dirty="0"/>
              <a:t>tab</a:t>
            </a:r>
            <a:r>
              <a:rPr lang="en-US" dirty="0"/>
              <a:t> key to auto-complete a file or directory name, or even commands</a:t>
            </a:r>
          </a:p>
          <a:p>
            <a:pPr>
              <a:spcBef>
                <a:spcPts val="1200"/>
              </a:spcBef>
            </a:pPr>
            <a:r>
              <a:rPr lang="en-US" dirty="0"/>
              <a:t>Saves time</a:t>
            </a:r>
          </a:p>
          <a:p>
            <a:pPr>
              <a:spcBef>
                <a:spcPts val="1200"/>
              </a:spcBef>
            </a:pPr>
            <a:r>
              <a:rPr lang="en-US" dirty="0"/>
              <a:t>Avoids spelling or typing errors</a:t>
            </a:r>
          </a:p>
          <a:p>
            <a:pPr>
              <a:spcBef>
                <a:spcPts val="1200"/>
              </a:spcBef>
            </a:pPr>
            <a:r>
              <a:rPr lang="en-US" dirty="0"/>
              <a:t>But: Only auto-completes unique words</a:t>
            </a:r>
          </a:p>
          <a:p>
            <a:pPr lvl="1">
              <a:spcBef>
                <a:spcPts val="1200"/>
              </a:spcBef>
            </a:pPr>
            <a:r>
              <a:rPr lang="en-US" dirty="0"/>
              <a:t>For entries that have similar names, you can hit </a:t>
            </a:r>
            <a:r>
              <a:rPr lang="en-US" b="1" dirty="0"/>
              <a:t>tab</a:t>
            </a:r>
            <a:r>
              <a:rPr lang="en-US" dirty="0"/>
              <a:t> again</a:t>
            </a:r>
          </a:p>
          <a:p>
            <a:pPr marL="519113" lvl="1" indent="-457200">
              <a:spcBef>
                <a:spcPts val="1200"/>
              </a:spcBef>
            </a:pPr>
            <a:r>
              <a:rPr lang="en-US" dirty="0"/>
              <a:t>Works for program names, too</a:t>
            </a:r>
          </a:p>
        </p:txBody>
      </p:sp>
    </p:spTree>
    <p:extLst>
      <p:ext uri="{BB962C8B-B14F-4D97-AF65-F5344CB8AC3E}">
        <p14:creationId xmlns:p14="http://schemas.microsoft.com/office/powerpoint/2010/main" val="2695971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B0F63-D150-CF4D-A6B1-03F5241D6A9A}"/>
              </a:ext>
            </a:extLst>
          </p:cNvPr>
          <p:cNvPicPr>
            <a:picLocks noChangeAspect="1"/>
          </p:cNvPicPr>
          <p:nvPr/>
        </p:nvPicPr>
        <p:blipFill rotWithShape="1">
          <a:blip r:embed="rId3"/>
          <a:srcRect r="11078"/>
          <a:stretch/>
        </p:blipFill>
        <p:spPr>
          <a:xfrm>
            <a:off x="318757" y="3593805"/>
            <a:ext cx="11993745" cy="2466606"/>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440941" y="374486"/>
            <a:ext cx="10464800" cy="3302001"/>
          </a:xfrm>
          <a:prstGeom prst="rect">
            <a:avLst/>
          </a:prstGeom>
        </p:spPr>
        <p:txBody>
          <a:bodyPr/>
          <a:lstStyle/>
          <a:p>
            <a:r>
              <a:rPr dirty="0"/>
              <a:t>Navigating Files &amp; Directories</a:t>
            </a:r>
          </a:p>
        </p:txBody>
      </p:sp>
      <p:pic>
        <p:nvPicPr>
          <p:cNvPr id="3" name="Picture 2">
            <a:extLst>
              <a:ext uri="{FF2B5EF4-FFF2-40B4-BE49-F238E27FC236}">
                <a16:creationId xmlns:a16="http://schemas.microsoft.com/office/drawing/2014/main" id="{7D03BD01-B5F7-F34A-8535-100F1E7EE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6" y="3485101"/>
            <a:ext cx="7558650" cy="5670698"/>
          </a:xfrm>
          <a:prstGeom prst="rect">
            <a:avLst/>
          </a:prstGeom>
        </p:spPr>
      </p:pic>
      <p:sp>
        <p:nvSpPr>
          <p:cNvPr id="6" name="TextBox 5">
            <a:extLst>
              <a:ext uri="{FF2B5EF4-FFF2-40B4-BE49-F238E27FC236}">
                <a16:creationId xmlns:a16="http://schemas.microsoft.com/office/drawing/2014/main" id="{51CE6A8C-E9C3-8640-99B0-D5BA2E6D2AF0}"/>
              </a:ext>
            </a:extLst>
          </p:cNvPr>
          <p:cNvSpPr txBox="1"/>
          <p:nvPr/>
        </p:nvSpPr>
        <p:spPr>
          <a:xfrm>
            <a:off x="8630428" y="9155799"/>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94330-B05B-F545-8390-732162B5D858}"/>
              </a:ext>
            </a:extLst>
          </p:cNvPr>
          <p:cNvSpPr>
            <a:spLocks noGrp="1"/>
          </p:cNvSpPr>
          <p:nvPr>
            <p:ph type="title"/>
          </p:nvPr>
        </p:nvSpPr>
        <p:spPr/>
        <p:txBody>
          <a:bodyPr>
            <a:noAutofit/>
          </a:bodyPr>
          <a:lstStyle/>
          <a:p>
            <a:r>
              <a:rPr lang="en-US" sz="6600" dirty="0"/>
              <a:t>Set up</a:t>
            </a:r>
            <a:br>
              <a:rPr lang="en-US" sz="6600" dirty="0"/>
            </a:br>
            <a:r>
              <a:rPr lang="en-US" sz="6600" dirty="0"/>
              <a:t>(if you haven’t already)</a:t>
            </a:r>
          </a:p>
        </p:txBody>
      </p:sp>
      <p:sp>
        <p:nvSpPr>
          <p:cNvPr id="6" name="TextBox 5">
            <a:extLst>
              <a:ext uri="{FF2B5EF4-FFF2-40B4-BE49-F238E27FC236}">
                <a16:creationId xmlns:a16="http://schemas.microsoft.com/office/drawing/2014/main" id="{B00C42CD-91D8-B44E-BB78-DF33EF0861F4}"/>
              </a:ext>
            </a:extLst>
          </p:cNvPr>
          <p:cNvSpPr txBox="1"/>
          <p:nvPr/>
        </p:nvSpPr>
        <p:spPr>
          <a:xfrm>
            <a:off x="346868" y="3536166"/>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3"/>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Shape 167">
            <a:extLst>
              <a:ext uri="{FF2B5EF4-FFF2-40B4-BE49-F238E27FC236}">
                <a16:creationId xmlns:a16="http://schemas.microsoft.com/office/drawing/2014/main" id="{7F7F65C5-F227-BC4E-9CEF-AFE5DE4A670F}"/>
              </a:ext>
            </a:extLst>
          </p:cNvPr>
          <p:cNvSpPr txBox="1">
            <a:spLocks/>
          </p:cNvSpPr>
          <p:nvPr/>
        </p:nvSpPr>
        <p:spPr>
          <a:xfrm>
            <a:off x="1558131" y="5125422"/>
            <a:ext cx="11099800" cy="4280048"/>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Click the green “Clone or download” button</a:t>
            </a:r>
          </a:p>
          <a:p>
            <a:pPr hangingPunct="1"/>
            <a:r>
              <a:rPr lang="en-US" dirty="0"/>
              <a:t>Click ”Download ZIP”</a:t>
            </a:r>
          </a:p>
          <a:p>
            <a:pPr hangingPunct="1"/>
            <a:r>
              <a:rPr lang="en-US" dirty="0"/>
              <a:t>Unzip the file </a:t>
            </a:r>
            <a:r>
              <a:rPr lang="en-US" b="1" i="1" dirty="0"/>
              <a:t>to your computer’s desktop</a:t>
            </a:r>
          </a:p>
        </p:txBody>
      </p:sp>
    </p:spTree>
    <p:extLst>
      <p:ext uri="{BB962C8B-B14F-4D97-AF65-F5344CB8AC3E}">
        <p14:creationId xmlns:p14="http://schemas.microsoft.com/office/powerpoint/2010/main" val="93356191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4B044-DF3D-774E-968F-7790DFE5E0D6}"/>
              </a:ext>
            </a:extLst>
          </p:cNvPr>
          <p:cNvSpPr>
            <a:spLocks noGrp="1"/>
          </p:cNvSpPr>
          <p:nvPr>
            <p:ph type="title"/>
          </p:nvPr>
        </p:nvSpPr>
        <p:spPr/>
        <p:txBody>
          <a:bodyPr>
            <a:normAutofit/>
          </a:bodyPr>
          <a:lstStyle/>
          <a:p>
            <a:r>
              <a:rPr lang="en-US" sz="5400" dirty="0"/>
              <a:t>Navigational shortcuts</a:t>
            </a:r>
          </a:p>
        </p:txBody>
      </p:sp>
      <p:sp>
        <p:nvSpPr>
          <p:cNvPr id="4" name="Text Placeholder 2">
            <a:extLst>
              <a:ext uri="{FF2B5EF4-FFF2-40B4-BE49-F238E27FC236}">
                <a16:creationId xmlns:a16="http://schemas.microsoft.com/office/drawing/2014/main" id="{A482832D-D54B-9B46-BDA3-9F4020FA3C81}"/>
              </a:ext>
            </a:extLst>
          </p:cNvPr>
          <p:cNvSpPr txBox="1">
            <a:spLocks/>
          </p:cNvSpPr>
          <p:nvPr/>
        </p:nvSpPr>
        <p:spPr>
          <a:xfrm>
            <a:off x="952500" y="3007537"/>
            <a:ext cx="11099800"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Use </a:t>
            </a:r>
            <a:r>
              <a:rPr lang="en-US" b="1" dirty="0">
                <a:latin typeface="Courier New" panose="02070309020205020404" pitchFamily="49" charset="0"/>
                <a:cs typeface="Courier New" panose="02070309020205020404" pitchFamily="49" charset="0"/>
              </a:rPr>
              <a:t>..</a:t>
            </a:r>
            <a:r>
              <a:rPr lang="en-US" dirty="0"/>
              <a:t> (two dots) to move up one level</a:t>
            </a:r>
          </a:p>
          <a:p>
            <a:pPr lvl="1" hangingPunct="1">
              <a:spcBef>
                <a:spcPts val="1200"/>
              </a:spcBef>
            </a:pPr>
            <a:r>
              <a:rPr lang="en-US" dirty="0"/>
              <a:t>You can string them together </a:t>
            </a:r>
          </a:p>
          <a:p>
            <a:pPr lvl="2" hangingPunct="1">
              <a:spcBef>
                <a:spcPts val="1200"/>
              </a:spcBef>
            </a:pPr>
            <a:r>
              <a:rPr lang="en-US" dirty="0"/>
              <a:t>E.g. </a:t>
            </a:r>
            <a:r>
              <a:rPr lang="en-US" b="1" dirty="0">
                <a:latin typeface="Courier New" panose="02070309020205020404" pitchFamily="49" charset="0"/>
                <a:cs typeface="Courier New" panose="02070309020205020404" pitchFamily="49" charset="0"/>
              </a:rPr>
              <a:t>ls ../../ </a:t>
            </a:r>
            <a:r>
              <a:rPr lang="en-US" dirty="0"/>
              <a:t>shows the contents of two levels above your current working directory</a:t>
            </a:r>
          </a:p>
          <a:p>
            <a:pPr hangingPunct="1">
              <a:spcBef>
                <a:spcPts val="1200"/>
              </a:spcBef>
            </a:pPr>
            <a:r>
              <a:rPr lang="en-US" dirty="0"/>
              <a:t>The tilde </a:t>
            </a:r>
            <a:r>
              <a:rPr lang="en-US" b="1" dirty="0">
                <a:latin typeface="Courier New" panose="02070309020205020404" pitchFamily="49" charset="0"/>
                <a:cs typeface="Courier New" panose="02070309020205020404" pitchFamily="49" charset="0"/>
              </a:rPr>
              <a:t>(~)</a:t>
            </a:r>
            <a:r>
              <a:rPr lang="en-US" dirty="0"/>
              <a:t> is your home directory</a:t>
            </a:r>
          </a:p>
          <a:p>
            <a:pPr hangingPunct="1">
              <a:spcBef>
                <a:spcPts val="1200"/>
              </a:spcBef>
            </a:pPr>
            <a:r>
              <a:rPr lang="en-US" dirty="0"/>
              <a:t>The </a:t>
            </a:r>
            <a:r>
              <a:rPr lang="en-US" b="1" dirty="0">
                <a:latin typeface="Courier New" panose="02070309020205020404" pitchFamily="49" charset="0"/>
                <a:cs typeface="Courier New" panose="02070309020205020404" pitchFamily="49" charset="0"/>
              </a:rPr>
              <a:t>/</a:t>
            </a:r>
            <a:r>
              <a:rPr lang="en-US" dirty="0"/>
              <a:t> is your root directory (we’ve already seen that)</a:t>
            </a:r>
          </a:p>
          <a:p>
            <a:pPr hangingPunct="1">
              <a:spcBef>
                <a:spcPts val="1200"/>
              </a:spcBef>
            </a:pPr>
            <a:endParaRPr lang="en-US" dirty="0"/>
          </a:p>
        </p:txBody>
      </p:sp>
    </p:spTree>
    <p:extLst>
      <p:ext uri="{BB962C8B-B14F-4D97-AF65-F5344CB8AC3E}">
        <p14:creationId xmlns:p14="http://schemas.microsoft.com/office/powerpoint/2010/main" val="10221869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Finding hidden directories and files</a:t>
            </a:r>
          </a:p>
        </p:txBody>
      </p:sp>
      <p:pic>
        <p:nvPicPr>
          <p:cNvPr id="3" name="Picture 2">
            <a:extLst>
              <a:ext uri="{FF2B5EF4-FFF2-40B4-BE49-F238E27FC236}">
                <a16:creationId xmlns:a16="http://schemas.microsoft.com/office/drawing/2014/main" id="{A8AF3467-19B6-8A4B-A8C2-2568CC125243}"/>
              </a:ext>
            </a:extLst>
          </p:cNvPr>
          <p:cNvPicPr>
            <a:picLocks noChangeAspect="1"/>
          </p:cNvPicPr>
          <p:nvPr/>
        </p:nvPicPr>
        <p:blipFill>
          <a:blip r:embed="rId3"/>
          <a:stretch>
            <a:fillRect/>
          </a:stretch>
        </p:blipFill>
        <p:spPr>
          <a:xfrm>
            <a:off x="450985" y="3714455"/>
            <a:ext cx="12102830" cy="2856466"/>
          </a:xfrm>
          <a:prstGeom prst="rect">
            <a:avLst/>
          </a:prstGeom>
        </p:spPr>
      </p:pic>
      <p:sp>
        <p:nvSpPr>
          <p:cNvPr id="4" name="TextBox 3">
            <a:extLst>
              <a:ext uri="{FF2B5EF4-FFF2-40B4-BE49-F238E27FC236}">
                <a16:creationId xmlns:a16="http://schemas.microsoft.com/office/drawing/2014/main" id="{8C07B745-53F6-C243-9775-37596B4AC442}"/>
              </a:ext>
            </a:extLst>
          </p:cNvPr>
          <p:cNvSpPr txBox="1"/>
          <p:nvPr/>
        </p:nvSpPr>
        <p:spPr>
          <a:xfrm>
            <a:off x="1363106" y="7334338"/>
            <a:ext cx="1027858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Hint: try using  </a:t>
            </a:r>
            <a:r>
              <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man ls</a:t>
            </a:r>
            <a:r>
              <a:rPr lang="en-US" dirty="0">
                <a:latin typeface="Courier New" panose="02070309020205020404" pitchFamily="49" charset="0"/>
                <a:cs typeface="Courier New" panose="02070309020205020404" pitchFamily="49" charset="0"/>
              </a:rPr>
              <a:t> </a:t>
            </a:r>
            <a:r>
              <a:rPr kumimoji="0" lang="en-US" sz="3600" b="0" i="0" u="none" strike="noStrike" cap="none" spc="0" normalizeH="0" baseline="0" dirty="0">
                <a:ln>
                  <a:noFill/>
                </a:ln>
                <a:solidFill>
                  <a:srgbClr val="000000"/>
                </a:solidFill>
                <a:effectLst/>
                <a:uFillTx/>
                <a:latin typeface="+mn-lt"/>
                <a:ea typeface="+mn-ea"/>
                <a:cs typeface="+mn-cs"/>
                <a:sym typeface="Helvetica Light"/>
              </a:rPr>
              <a:t>to look up the argument you need for ls to find hidden objects</a:t>
            </a:r>
          </a:p>
        </p:txBody>
      </p:sp>
    </p:spTree>
    <p:extLst>
      <p:ext uri="{BB962C8B-B14F-4D97-AF65-F5344CB8AC3E}">
        <p14:creationId xmlns:p14="http://schemas.microsoft.com/office/powerpoint/2010/main" val="2794791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Absolute vs relative paths</a:t>
            </a:r>
          </a:p>
        </p:txBody>
      </p:sp>
      <p:sp>
        <p:nvSpPr>
          <p:cNvPr id="5" name="Rectangle 4">
            <a:extLst>
              <a:ext uri="{FF2B5EF4-FFF2-40B4-BE49-F238E27FC236}">
                <a16:creationId xmlns:a16="http://schemas.microsoft.com/office/drawing/2014/main" id="{CFCFDC54-2D0A-1847-B778-EC159D5DB558}"/>
              </a:ext>
            </a:extLst>
          </p:cNvPr>
          <p:cNvSpPr/>
          <p:nvPr/>
        </p:nvSpPr>
        <p:spPr>
          <a:xfrm>
            <a:off x="388679" y="5973088"/>
            <a:ext cx="12227442" cy="584775"/>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/Users/mbc400/Desktop/</a:t>
            </a:r>
            <a:r>
              <a:rPr lang="en-US" sz="3200" b="1" dirty="0" err="1">
                <a:latin typeface="Courier New" panose="02070309020205020404" pitchFamily="49" charset="0"/>
                <a:cs typeface="Courier New" panose="02070309020205020404" pitchFamily="49" charset="0"/>
              </a:rPr>
              <a:t>commandline_genomics</a:t>
            </a:r>
            <a:r>
              <a:rPr lang="en-US" sz="3200" b="1" dirty="0">
                <a:latin typeface="Courier New" panose="02070309020205020404" pitchFamily="49" charset="0"/>
                <a:cs typeface="Courier New" panose="02070309020205020404" pitchFamily="49" charset="0"/>
              </a:rPr>
              <a:t>-master</a:t>
            </a:r>
          </a:p>
        </p:txBody>
      </p:sp>
      <p:sp>
        <p:nvSpPr>
          <p:cNvPr id="6" name="TextBox 5">
            <a:extLst>
              <a:ext uri="{FF2B5EF4-FFF2-40B4-BE49-F238E27FC236}">
                <a16:creationId xmlns:a16="http://schemas.microsoft.com/office/drawing/2014/main" id="{6EE89180-4681-1741-8ABE-8A42638E467A}"/>
              </a:ext>
            </a:extLst>
          </p:cNvPr>
          <p:cNvSpPr txBox="1"/>
          <p:nvPr/>
        </p:nvSpPr>
        <p:spPr>
          <a:xfrm>
            <a:off x="952500" y="3767356"/>
            <a:ext cx="11099800"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the full file path to the </a:t>
            </a:r>
            <a:r>
              <a:rPr kumimoji="0" lang="en-US" sz="3600" b="1" i="0" u="none" strike="noStrike" cap="none" spc="0" normalizeH="0" baseline="0" dirty="0" err="1">
                <a:ln>
                  <a:noFill/>
                </a:ln>
                <a:solidFill>
                  <a:srgbClr val="000000"/>
                </a:solidFill>
                <a:effectLst/>
                <a:uFillTx/>
                <a:latin typeface="+mn-lt"/>
                <a:ea typeface="+mn-ea"/>
                <a:cs typeface="+mn-cs"/>
                <a:sym typeface="Helvetica Light"/>
              </a:rPr>
              <a:t>commandline_genomics_master</a:t>
            </a:r>
            <a:r>
              <a:rPr kumimoji="0" lang="en-US" sz="3600" b="0" i="0" u="none" strike="noStrike" cap="none" spc="0" normalizeH="0" baseline="0" dirty="0">
                <a:ln>
                  <a:noFill/>
                </a:ln>
                <a:solidFill>
                  <a:srgbClr val="000000"/>
                </a:solidFill>
                <a:effectLst/>
                <a:uFillTx/>
                <a:latin typeface="+mn-lt"/>
                <a:ea typeface="+mn-ea"/>
                <a:cs typeface="+mn-cs"/>
                <a:sym typeface="Helvetica Light"/>
              </a:rPr>
              <a:t> directory on my Mac:</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1331913" lvl="3" indent="-749300" algn="l">
              <a:buFont typeface="Arial" panose="020B0604020202020204" pitchFamily="34" charset="0"/>
              <a:buChar char="•"/>
            </a:pPr>
            <a:r>
              <a:rPr lang="en-US" sz="3200" dirty="0"/>
              <a:t>I can see it by typing ‘</a:t>
            </a:r>
            <a:r>
              <a:rPr lang="en-US" sz="3200" b="1" dirty="0" err="1">
                <a:latin typeface="Courier New" panose="02070309020205020404" pitchFamily="49" charset="0"/>
                <a:cs typeface="Courier New" panose="02070309020205020404" pitchFamily="49" charset="0"/>
              </a:rPr>
              <a:t>pwd</a:t>
            </a:r>
            <a:r>
              <a:rPr lang="en-US" sz="3200" dirty="0"/>
              <a:t>’ while in </a:t>
            </a:r>
            <a:r>
              <a:rPr lang="en-US" sz="3200" b="1" dirty="0" err="1"/>
              <a:t>commandline_genomics_master</a:t>
            </a:r>
            <a:endParaRPr kumimoji="0" lang="en-US" sz="3200" b="1"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2564316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7"/>
          <p:cNvGrpSpPr/>
          <p:nvPr/>
        </p:nvGrpSpPr>
        <p:grpSpPr>
          <a:xfrm>
            <a:off x="101600" y="476250"/>
            <a:ext cx="12824222" cy="8954096"/>
            <a:chOff x="0" y="0"/>
            <a:chExt cx="12824221" cy="8954095"/>
          </a:xfrm>
        </p:grpSpPr>
        <p:pic>
          <p:nvPicPr>
            <p:cNvPr id="204"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05" name="Shape 205"/>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06" name="Shape 206"/>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848468" y="3718365"/>
            <a:ext cx="9010034" cy="225269"/>
          </a:xfrm>
          <a:prstGeom prst="rect">
            <a:avLst/>
          </a:prstGeom>
          <a:solidFill>
            <a:srgbClr val="FFFFFF"/>
          </a:solidFill>
          <a:ln w="12700">
            <a:miter lim="400000"/>
          </a:ln>
        </p:spPr>
        <p:txBody>
          <a:bodyPr lIns="50800" tIns="50800" rIns="50800" bIns="50800" anchor="ctr"/>
          <a:lstStyle/>
          <a:p>
            <a:pPr>
              <a:defRPr sz="2400"/>
            </a:pPr>
            <a:endParaRPr/>
          </a:p>
        </p:txBody>
      </p:sp>
      <p:grpSp>
        <p:nvGrpSpPr>
          <p:cNvPr id="213" name="Group 213"/>
          <p:cNvGrpSpPr/>
          <p:nvPr/>
        </p:nvGrpSpPr>
        <p:grpSpPr>
          <a:xfrm>
            <a:off x="101600" y="476250"/>
            <a:ext cx="12824222" cy="8954096"/>
            <a:chOff x="0" y="0"/>
            <a:chExt cx="12824221" cy="8954095"/>
          </a:xfrm>
        </p:grpSpPr>
        <p:pic>
          <p:nvPicPr>
            <p:cNvPr id="210" name="Screen Shot 2017-09-02 at 3.28.47 PM.png"/>
            <p:cNvPicPr>
              <a:picLocks noChangeAspect="1"/>
            </p:cNvPicPr>
            <p:nvPr/>
          </p:nvPicPr>
          <p:blipFill>
            <a:blip r:embed="rId3">
              <a:extLst/>
            </a:blip>
            <a:stretch>
              <a:fillRect/>
            </a:stretch>
          </p:blipFill>
          <p:spPr>
            <a:xfrm>
              <a:off x="2197100" y="0"/>
              <a:ext cx="8407400" cy="8801100"/>
            </a:xfrm>
            <a:prstGeom prst="rect">
              <a:avLst/>
            </a:prstGeom>
            <a:ln w="12700" cap="flat">
              <a:noFill/>
              <a:miter lim="400000"/>
            </a:ln>
            <a:effectLst/>
          </p:spPr>
        </p:pic>
        <p:sp>
          <p:nvSpPr>
            <p:cNvPr id="211" name="Shape 211"/>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12" name="Shape 212"/>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14" name="Screen Shot 2017-09-02 at 3.52.40 PM.png"/>
          <p:cNvPicPr>
            <a:picLocks noChangeAspect="1"/>
          </p:cNvPicPr>
          <p:nvPr/>
        </p:nvPicPr>
        <p:blipFill>
          <a:blip r:embed="rId4">
            <a:extLst/>
          </a:blip>
          <a:stretch>
            <a:fillRect/>
          </a:stretch>
        </p:blipFill>
        <p:spPr>
          <a:xfrm>
            <a:off x="1867504" y="1314874"/>
            <a:ext cx="7988301" cy="2387601"/>
          </a:xfrm>
          <a:prstGeom prst="rect">
            <a:avLst/>
          </a:prstGeom>
          <a:ln w="12700">
            <a:miter lim="400000"/>
          </a:ln>
        </p:spPr>
      </p:pic>
      <p:sp>
        <p:nvSpPr>
          <p:cNvPr id="215" name="Shape 215"/>
          <p:cNvSpPr/>
          <p:nvPr/>
        </p:nvSpPr>
        <p:spPr>
          <a:xfrm>
            <a:off x="1797668" y="3228414"/>
            <a:ext cx="9010034" cy="715220"/>
          </a:xfrm>
          <a:prstGeom prst="rect">
            <a:avLst/>
          </a:prstGeom>
          <a:solidFill>
            <a:srgbClr val="FFFFFF"/>
          </a:solidFill>
          <a:ln w="12700">
            <a:miter lim="400000"/>
          </a:ln>
        </p:spPr>
        <p:txBody>
          <a:bodyPr lIns="50800" tIns="50800" rIns="50800" bIns="50800" anchor="ctr"/>
          <a:lstStyle/>
          <a:p>
            <a:pPr>
              <a:defRPr sz="2400"/>
            </a:pPr>
            <a:endParaRPr/>
          </a:p>
        </p:txBody>
      </p:sp>
      <p:sp>
        <p:nvSpPr>
          <p:cNvPr id="216" name="Shape 216"/>
          <p:cNvSpPr/>
          <p:nvPr/>
        </p:nvSpPr>
        <p:spPr>
          <a:xfrm>
            <a:off x="1584792" y="2500875"/>
            <a:ext cx="9010034" cy="830147"/>
          </a:xfrm>
          <a:prstGeom prst="rect">
            <a:avLst/>
          </a:prstGeom>
          <a:solidFill>
            <a:srgbClr val="FFFFFF"/>
          </a:solidFill>
          <a:ln w="12700">
            <a:miter lim="400000"/>
          </a:ln>
        </p:spPr>
        <p:txBody>
          <a:bodyPr lIns="50800" tIns="50800" rIns="50800" bIns="50800" anchor="ctr"/>
          <a:lstStyle/>
          <a:p>
            <a:pPr>
              <a:defRPr sz="2400"/>
            </a:pPr>
            <a:endParaRPr/>
          </a:p>
        </p:txBody>
      </p:sp>
      <p:sp>
        <p:nvSpPr>
          <p:cNvPr id="217" name="Shape 217"/>
          <p:cNvSpPr/>
          <p:nvPr/>
        </p:nvSpPr>
        <p:spPr>
          <a:xfrm>
            <a:off x="1584792" y="1741241"/>
            <a:ext cx="9010034" cy="830148"/>
          </a:xfrm>
          <a:prstGeom prst="rect">
            <a:avLst/>
          </a:prstGeom>
          <a:solidFill>
            <a:srgbClr val="FFFFFF"/>
          </a:solidFill>
          <a:ln w="12700">
            <a:miter lim="400000"/>
          </a:ln>
        </p:spPr>
        <p:txBody>
          <a:bodyPr lIns="50800" tIns="50800" rIns="50800" bIns="50800" anchor="ctr"/>
          <a:lstStyle/>
          <a:p>
            <a:pPr>
              <a:defRPr sz="2400"/>
            </a:pPr>
            <a:endParaRPr/>
          </a:p>
        </p:txBody>
      </p:sp>
      <p:sp>
        <p:nvSpPr>
          <p:cNvPr id="218" name="Shape 218"/>
          <p:cNvSpPr/>
          <p:nvPr/>
        </p:nvSpPr>
        <p:spPr>
          <a:xfrm>
            <a:off x="1797668" y="1283384"/>
            <a:ext cx="9010034" cy="830148"/>
          </a:xfrm>
          <a:prstGeom prst="rect">
            <a:avLst/>
          </a:prstGeom>
          <a:solidFill>
            <a:srgbClr val="FFFFFF"/>
          </a:solidFill>
          <a:ln w="12700">
            <a:miter lim="400000"/>
          </a:ln>
        </p:spPr>
        <p:txBody>
          <a:bodyPr lIns="50800" tIns="50800" rIns="50800" bIns="50800" anchor="ctr"/>
          <a:lstStyle/>
          <a:p>
            <a:pPr>
              <a:defRPr sz="2400"/>
            </a:pPr>
            <a:endParaRPr/>
          </a:p>
        </p:txBody>
      </p:sp>
      <p:pic>
        <p:nvPicPr>
          <p:cNvPr id="219" name="Screen Shot 2017-09-02 at 4.00.42 PM.png"/>
          <p:cNvPicPr>
            <a:picLocks noChangeAspect="1"/>
          </p:cNvPicPr>
          <p:nvPr/>
        </p:nvPicPr>
        <p:blipFill>
          <a:blip r:embed="rId5">
            <a:extLst/>
          </a:blip>
          <a:stretch>
            <a:fillRect/>
          </a:stretch>
        </p:blipFill>
        <p:spPr>
          <a:xfrm>
            <a:off x="207001" y="3718365"/>
            <a:ext cx="5181601" cy="1447801"/>
          </a:xfrm>
          <a:prstGeom prst="rect">
            <a:avLst/>
          </a:prstGeom>
          <a:ln w="12700">
            <a:miter lim="400000"/>
          </a:ln>
        </p:spPr>
      </p:pic>
      <p:sp>
        <p:nvSpPr>
          <p:cNvPr id="220" name="Shape 220"/>
          <p:cNvSpPr/>
          <p:nvPr/>
        </p:nvSpPr>
        <p:spPr>
          <a:xfrm>
            <a:off x="203806" y="4727607"/>
            <a:ext cx="4126911" cy="400581"/>
          </a:xfrm>
          <a:prstGeom prst="rect">
            <a:avLst/>
          </a:prstGeom>
          <a:ln w="25400">
            <a:solidFill>
              <a:srgbClr val="009051"/>
            </a:solidFill>
            <a:miter lim="400000"/>
          </a:ln>
        </p:spPr>
        <p:txBody>
          <a:bodyPr lIns="50800" tIns="50800" rIns="50800" bIns="50800" anchor="ctr"/>
          <a:lstStyle/>
          <a:p>
            <a:pPr>
              <a:defRPr sz="2400"/>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6" animBg="1" advAuto="0"/>
      <p:bldP spid="215" grpId="4" animBg="1" advAuto="0"/>
      <p:bldP spid="216" grpId="3" animBg="1" advAuto="0"/>
      <p:bldP spid="217" grpId="2" animBg="1" advAuto="0"/>
      <p:bldP spid="218" grpId="1" animBg="1" advAuto="0"/>
      <p:bldP spid="220" grpId="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7"/>
          <p:cNvGrpSpPr/>
          <p:nvPr/>
        </p:nvGrpSpPr>
        <p:grpSpPr>
          <a:xfrm>
            <a:off x="1092200" y="135751"/>
            <a:ext cx="9880600" cy="9441240"/>
            <a:chOff x="0" y="8751"/>
            <a:chExt cx="9880600" cy="9441239"/>
          </a:xfrm>
        </p:grpSpPr>
        <p:pic>
          <p:nvPicPr>
            <p:cNvPr id="222"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23"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24" name="Shape 224"/>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5" name="Shape 225"/>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6" name="Shape 226"/>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234"/>
          <p:cNvGrpSpPr/>
          <p:nvPr/>
        </p:nvGrpSpPr>
        <p:grpSpPr>
          <a:xfrm>
            <a:off x="1092200" y="135751"/>
            <a:ext cx="9880600" cy="9441240"/>
            <a:chOff x="0" y="8751"/>
            <a:chExt cx="9880600" cy="9441239"/>
          </a:xfrm>
        </p:grpSpPr>
        <p:pic>
          <p:nvPicPr>
            <p:cNvPr id="229" name="Screen Shot 2017-09-02 at 3.30.45 PM.png"/>
            <p:cNvPicPr>
              <a:picLocks noChangeAspect="1"/>
            </p:cNvPicPr>
            <p:nvPr/>
          </p:nvPicPr>
          <p:blipFill>
            <a:blip r:embed="rId3">
              <a:extLst/>
            </a:blip>
            <a:srcRect/>
            <a:stretch>
              <a:fillRect/>
            </a:stretch>
          </p:blipFill>
          <p:spPr>
            <a:xfrm>
              <a:off x="1223721" y="8751"/>
              <a:ext cx="8372958" cy="4998403"/>
            </a:xfrm>
            <a:prstGeom prst="rect">
              <a:avLst/>
            </a:prstGeom>
            <a:ln w="12700" cap="flat">
              <a:noFill/>
              <a:miter lim="400000"/>
            </a:ln>
            <a:effectLst/>
          </p:spPr>
        </p:pic>
        <p:pic>
          <p:nvPicPr>
            <p:cNvPr id="230" name="Screen Shot 2017-09-02 at 3.34.00 PM.png"/>
            <p:cNvPicPr>
              <a:picLocks noChangeAspect="1"/>
            </p:cNvPicPr>
            <p:nvPr/>
          </p:nvPicPr>
          <p:blipFill>
            <a:blip r:embed="rId4">
              <a:extLst/>
            </a:blip>
            <a:stretch>
              <a:fillRect/>
            </a:stretch>
          </p:blipFill>
          <p:spPr>
            <a:xfrm>
              <a:off x="1909035" y="4962133"/>
              <a:ext cx="7002330" cy="4487858"/>
            </a:xfrm>
            <a:prstGeom prst="rect">
              <a:avLst/>
            </a:prstGeom>
            <a:ln w="12700" cap="flat">
              <a:noFill/>
              <a:miter lim="400000"/>
            </a:ln>
            <a:effectLst/>
          </p:spPr>
        </p:pic>
        <p:sp>
          <p:nvSpPr>
            <p:cNvPr id="231" name="Shape 231"/>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2" name="Shape 232"/>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3" name="Shape 233"/>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35" name="Screen Shot 2017-09-02 at 4.07.05 PM.png"/>
          <p:cNvPicPr>
            <a:picLocks noChangeAspect="1"/>
          </p:cNvPicPr>
          <p:nvPr/>
        </p:nvPicPr>
        <p:blipFill>
          <a:blip r:embed="rId5">
            <a:extLst/>
          </a:blip>
          <a:stretch>
            <a:fillRect/>
          </a:stretch>
        </p:blipFill>
        <p:spPr>
          <a:xfrm>
            <a:off x="2564835" y="3394995"/>
            <a:ext cx="5130801" cy="431801"/>
          </a:xfrm>
          <a:prstGeom prst="rect">
            <a:avLst/>
          </a:prstGeom>
          <a:ln w="12700">
            <a:miter lim="400000"/>
          </a:ln>
        </p:spPr>
      </p:pic>
      <p:pic>
        <p:nvPicPr>
          <p:cNvPr id="236" name="Screen Shot 2017-09-02 at 4.07.13 PM.png"/>
          <p:cNvPicPr>
            <a:picLocks noChangeAspect="1"/>
          </p:cNvPicPr>
          <p:nvPr/>
        </p:nvPicPr>
        <p:blipFill>
          <a:blip r:embed="rId6">
            <a:extLst/>
          </a:blip>
          <a:stretch>
            <a:fillRect/>
          </a:stretch>
        </p:blipFill>
        <p:spPr>
          <a:xfrm>
            <a:off x="2527300" y="3410568"/>
            <a:ext cx="7950200" cy="787401"/>
          </a:xfrm>
          <a:prstGeom prst="rect">
            <a:avLst/>
          </a:prstGeom>
          <a:ln w="12700">
            <a:miter lim="400000"/>
          </a:ln>
        </p:spPr>
      </p:pic>
      <p:pic>
        <p:nvPicPr>
          <p:cNvPr id="237" name="Screen Shot 2017-09-02 at 4.07.26 PM.png"/>
          <p:cNvPicPr>
            <a:picLocks noChangeAspect="1"/>
          </p:cNvPicPr>
          <p:nvPr/>
        </p:nvPicPr>
        <p:blipFill>
          <a:blip r:embed="rId7">
            <a:extLst/>
          </a:blip>
          <a:stretch>
            <a:fillRect/>
          </a:stretch>
        </p:blipFill>
        <p:spPr>
          <a:xfrm>
            <a:off x="2557653" y="4203701"/>
            <a:ext cx="4940301" cy="368301"/>
          </a:xfrm>
          <a:prstGeom prst="rect">
            <a:avLst/>
          </a:prstGeom>
          <a:ln w="12700">
            <a:miter lim="400000"/>
          </a:ln>
        </p:spPr>
      </p:pic>
      <p:pic>
        <p:nvPicPr>
          <p:cNvPr id="238" name="Screen Shot 2017-09-02 at 4.07.31 PM.png"/>
          <p:cNvPicPr>
            <a:picLocks noChangeAspect="1"/>
          </p:cNvPicPr>
          <p:nvPr/>
        </p:nvPicPr>
        <p:blipFill>
          <a:blip r:embed="rId8">
            <a:extLst/>
          </a:blip>
          <a:stretch>
            <a:fillRect/>
          </a:stretch>
        </p:blipFill>
        <p:spPr>
          <a:xfrm>
            <a:off x="2567109" y="4542944"/>
            <a:ext cx="4432301" cy="3810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36"/>
                                        </p:tgtEl>
                                        <p:attrNameLst>
                                          <p:attrName>style.visibility</p:attrName>
                                        </p:attrNameLst>
                                      </p:cBhvr>
                                      <p:to>
                                        <p:strVal val="visible"/>
                                      </p:to>
                                    </p:set>
                                    <p:animEffect transition="in" filter="dissolve">
                                      <p:cBhvr>
                                        <p:cTn id="12" dur="10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37"/>
                                        </p:tgtEl>
                                        <p:attrNameLst>
                                          <p:attrName>style.visibility</p:attrName>
                                        </p:attrNameLst>
                                      </p:cBhvr>
                                      <p:to>
                                        <p:strVal val="visible"/>
                                      </p:to>
                                    </p:set>
                                    <p:animEffect transition="in" filter="dissolve">
                                      <p:cBhvr>
                                        <p:cTn id="17" dur="1000"/>
                                        <p:tgtEl>
                                          <p:spTgt spid="2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38"/>
                                        </p:tgtEl>
                                        <p:attrNameLst>
                                          <p:attrName>style.visibility</p:attrName>
                                        </p:attrNameLst>
                                      </p:cBhvr>
                                      <p:to>
                                        <p:strVal val="visible"/>
                                      </p:to>
                                    </p:set>
                                    <p:animEffect transition="in" filter="dissolve">
                                      <p:cBhvr>
                                        <p:cTn id="22"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2" animBg="1" advAuto="0"/>
      <p:bldP spid="237" grpId="3" animBg="1" advAuto="0"/>
      <p:bldP spid="238"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6EBDD-6EE2-124B-BBAD-829C9180F443}"/>
              </a:ext>
            </a:extLst>
          </p:cNvPr>
          <p:cNvPicPr>
            <a:picLocks noChangeAspect="1"/>
          </p:cNvPicPr>
          <p:nvPr/>
        </p:nvPicPr>
        <p:blipFill>
          <a:blip r:embed="rId3"/>
          <a:stretch>
            <a:fillRect/>
          </a:stretch>
        </p:blipFill>
        <p:spPr>
          <a:xfrm>
            <a:off x="449506" y="3082850"/>
            <a:ext cx="12248600" cy="2913913"/>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t>Working With Files &amp; Directories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pic>
        <p:nvPicPr>
          <p:cNvPr id="3" name="Picture 2">
            <a:extLst>
              <a:ext uri="{FF2B5EF4-FFF2-40B4-BE49-F238E27FC236}">
                <a16:creationId xmlns:a16="http://schemas.microsoft.com/office/drawing/2014/main" id="{11866746-953D-5746-8257-AAA9062B5A78}"/>
              </a:ext>
            </a:extLst>
          </p:cNvPr>
          <p:cNvPicPr>
            <a:picLocks noChangeAspect="1"/>
          </p:cNvPicPr>
          <p:nvPr/>
        </p:nvPicPr>
        <p:blipFill>
          <a:blip r:embed="rId3"/>
          <a:stretch>
            <a:fillRect/>
          </a:stretch>
        </p:blipFill>
        <p:spPr>
          <a:xfrm>
            <a:off x="4189207" y="2721935"/>
            <a:ext cx="4243614" cy="6393712"/>
          </a:xfrm>
          <a:prstGeom prst="rect">
            <a:avLst/>
          </a:prstGeom>
        </p:spPr>
      </p:pic>
    </p:spTree>
    <p:extLst>
      <p:ext uri="{BB962C8B-B14F-4D97-AF65-F5344CB8AC3E}">
        <p14:creationId xmlns:p14="http://schemas.microsoft.com/office/powerpoint/2010/main" val="8988894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D60E-8BF4-6747-8323-C6151571F752}"/>
              </a:ext>
            </a:extLst>
          </p:cNvPr>
          <p:cNvSpPr>
            <a:spLocks noGrp="1"/>
          </p:cNvSpPr>
          <p:nvPr>
            <p:ph type="title"/>
          </p:nvPr>
        </p:nvSpPr>
        <p:spPr/>
        <p:txBody>
          <a:bodyPr>
            <a:normAutofit/>
          </a:bodyPr>
          <a:lstStyle/>
          <a:p>
            <a:r>
              <a:rPr lang="en-US" sz="6600" dirty="0"/>
              <a:t>What we’ll </a:t>
            </a:r>
            <a:r>
              <a:rPr lang="en-US" sz="6600"/>
              <a:t>cover in part 1</a:t>
            </a:r>
            <a:endParaRPr lang="en-US" sz="6600" dirty="0"/>
          </a:p>
        </p:txBody>
      </p:sp>
      <p:sp>
        <p:nvSpPr>
          <p:cNvPr id="3" name="TextBox 2">
            <a:extLst>
              <a:ext uri="{FF2B5EF4-FFF2-40B4-BE49-F238E27FC236}">
                <a16:creationId xmlns:a16="http://schemas.microsoft.com/office/drawing/2014/main" id="{4E51430C-EB4B-D24D-A48A-AA03E6A51033}"/>
              </a:ext>
            </a:extLst>
          </p:cNvPr>
          <p:cNvSpPr txBox="1"/>
          <p:nvPr/>
        </p:nvSpPr>
        <p:spPr>
          <a:xfrm>
            <a:off x="2341004" y="3025625"/>
            <a:ext cx="8322791"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navigation</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Examining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Copying</a:t>
            </a:r>
            <a:r>
              <a:rPr lang="en-US" dirty="0"/>
              <a:t>, moving, renaming, deleting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File permissions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Creating directories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Writing files with vi</a:t>
            </a:r>
          </a:p>
        </p:txBody>
      </p:sp>
    </p:spTree>
    <p:extLst>
      <p:ext uri="{BB962C8B-B14F-4D97-AF65-F5344CB8AC3E}">
        <p14:creationId xmlns:p14="http://schemas.microsoft.com/office/powerpoint/2010/main" val="42035911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Navigate to the </a:t>
            </a:r>
            <a:r>
              <a:rPr lang="en-US" b="1" dirty="0" err="1"/>
              <a:t>untrimmed_fastq</a:t>
            </a:r>
            <a:r>
              <a:rPr lang="en-US" dirty="0"/>
              <a:t> directory</a:t>
            </a:r>
          </a:p>
          <a:p>
            <a:pPr marL="571500" indent="-571500">
              <a:spcBef>
                <a:spcPts val="600"/>
              </a:spcBef>
              <a:buSzTx/>
              <a:buFont typeface="Arial" panose="020B0604020202020204" pitchFamily="34" charset="0"/>
              <a:buChar char="•"/>
            </a:pPr>
            <a:r>
              <a:rPr lang="en-US" dirty="0"/>
              <a:t>You can find all the </a:t>
            </a:r>
            <a:r>
              <a:rPr lang="en-US" b="1" dirty="0" err="1"/>
              <a:t>fastq</a:t>
            </a:r>
            <a:r>
              <a:rPr lang="en-US" b="1" dirty="0"/>
              <a:t> files</a:t>
            </a:r>
            <a:r>
              <a:rPr lang="en-US" dirty="0"/>
              <a:t> by using a wildcard </a:t>
            </a:r>
            <a:r>
              <a:rPr lang="en-US" b="1" dirty="0"/>
              <a:t>(*)</a:t>
            </a:r>
          </a:p>
          <a:p>
            <a:pPr marL="528637" lvl="1" indent="0">
              <a:spcBef>
                <a:spcPts val="600"/>
              </a:spcBef>
              <a:buNone/>
            </a:pPr>
            <a:r>
              <a:rPr lang="en-US" sz="3200" b="1" dirty="0">
                <a:latin typeface="Courier New" panose="02070309020205020404" pitchFamily="49" charset="0"/>
                <a:cs typeface="Courier New" panose="02070309020205020404" pitchFamily="49" charset="0"/>
              </a:rPr>
              <a:t>						ls </a:t>
            </a:r>
            <a:r>
              <a:rPr lang="en-US" sz="3200" b="1" dirty="0">
                <a:solidFill>
                  <a:srgbClr val="C00000"/>
                </a:solidFill>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fastq</a:t>
            </a:r>
            <a:endParaRPr lang="en-US" sz="3200" b="1" dirty="0">
              <a:latin typeface="Courier New" panose="02070309020205020404" pitchFamily="49" charset="0"/>
              <a:cs typeface="Courier New" panose="02070309020205020404" pitchFamily="49" charset="0"/>
            </a:endParaRPr>
          </a:p>
          <a:p>
            <a:pPr marL="528637" lvl="1" indent="0">
              <a:spcBef>
                <a:spcPts val="600"/>
              </a:spcBef>
              <a:buNone/>
            </a:pPr>
            <a:endParaRPr lang="en-US" sz="3200" b="1" dirty="0">
              <a:latin typeface="Courier New" panose="02070309020205020404" pitchFamily="49" charset="0"/>
              <a:cs typeface="Courier New" panose="02070309020205020404" pitchFamily="49" charset="0"/>
            </a:endParaRPr>
          </a:p>
          <a:p>
            <a:pPr marL="592138" lvl="1" indent="-528638">
              <a:spcBef>
                <a:spcPts val="600"/>
              </a:spcBef>
              <a:buFont typeface="Arial" panose="020B0604020202020204" pitchFamily="34" charset="0"/>
              <a:buChar char="•"/>
            </a:pPr>
            <a:r>
              <a:rPr lang="en-US" sz="3200" dirty="0"/>
              <a:t>You can use wildcards to find programs, too…</a:t>
            </a:r>
          </a:p>
          <a:p>
            <a:pPr marL="63500" lvl="1" indent="0">
              <a:spcBef>
                <a:spcPts val="600"/>
              </a:spcBef>
              <a:buNone/>
            </a:pPr>
            <a:endParaRPr lang="en-US" sz="3200" dirty="0"/>
          </a:p>
          <a:p>
            <a:pPr marL="508000" lvl="2" indent="0">
              <a:spcBef>
                <a:spcPts val="600"/>
              </a:spcBef>
              <a:buNone/>
            </a:pPr>
            <a:r>
              <a:rPr lang="en-US" sz="3200" b="1" dirty="0">
                <a:latin typeface="Courier New" panose="02070309020205020404" pitchFamily="49" charset="0"/>
                <a:cs typeface="Courier New" panose="02070309020205020404" pitchFamily="49" charset="0"/>
              </a:rPr>
              <a:t>					ls /</a:t>
            </a:r>
            <a:r>
              <a:rPr lang="en-US" sz="3200" b="1" dirty="0" err="1">
                <a:latin typeface="Courier New" panose="02070309020205020404" pitchFamily="49" charset="0"/>
                <a:cs typeface="Courier New" panose="02070309020205020404" pitchFamily="49" charset="0"/>
              </a:rPr>
              <a:t>usr</a:t>
            </a:r>
            <a:r>
              <a:rPr lang="en-US" sz="3200" b="1" dirty="0">
                <a:latin typeface="Courier New" panose="02070309020205020404" pitchFamily="49" charset="0"/>
                <a:cs typeface="Courier New" panose="02070309020205020404" pitchFamily="49" charset="0"/>
              </a:rPr>
              <a:t>/bin/</a:t>
            </a:r>
            <a:r>
              <a:rPr lang="en-US" sz="3200" b="1" dirty="0">
                <a:solidFill>
                  <a:srgbClr val="C00000"/>
                </a:solidFill>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sh</a:t>
            </a:r>
            <a:endParaRPr lang="en-US" sz="3200" b="1" dirty="0">
              <a:latin typeface="Courier New" panose="02070309020205020404" pitchFamily="49" charset="0"/>
              <a:cs typeface="Courier New" panose="02070309020205020404" pitchFamily="49" charset="0"/>
            </a:endParaRPr>
          </a:p>
          <a:p>
            <a:pPr hangingPunct="1">
              <a:spcBef>
                <a:spcPts val="1200"/>
              </a:spcBef>
            </a:pPr>
            <a:endParaRPr lang="en-US" dirty="0"/>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189137212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solidFill>
                  <a:schemeClr val="tx1"/>
                </a:solidFill>
                <a:latin typeface="Courier New" panose="02070309020205020404" pitchFamily="49" charset="0"/>
                <a:cs typeface="Courier New" panose="02070309020205020404" pitchFamily="49" charset="0"/>
              </a:rPr>
              <a:t>*</a:t>
            </a:r>
            <a:r>
              <a:rPr lang="en-US" dirty="0"/>
              <a:t> matches </a:t>
            </a:r>
            <a:r>
              <a:rPr lang="en-US" b="1" dirty="0"/>
              <a:t>0 or more </a:t>
            </a:r>
            <a:r>
              <a:rPr lang="en-US" dirty="0"/>
              <a:t>characters</a:t>
            </a:r>
          </a:p>
          <a:p>
            <a:pPr hangingPunct="1">
              <a:spcBef>
                <a:spcPts val="1200"/>
              </a:spcBef>
            </a:pPr>
            <a:r>
              <a:rPr lang="en-US" b="1" dirty="0">
                <a:latin typeface="Courier New" panose="02070309020205020404" pitchFamily="49" charset="0"/>
                <a:cs typeface="Courier New" panose="02070309020205020404" pitchFamily="49" charset="0"/>
              </a:rPr>
              <a:t>?</a:t>
            </a:r>
            <a:r>
              <a:rPr lang="en-US" dirty="0"/>
              <a:t> matches </a:t>
            </a:r>
            <a:r>
              <a:rPr lang="en-US" b="1" dirty="0"/>
              <a:t>only one </a:t>
            </a:r>
            <a:r>
              <a:rPr lang="en-US" dirty="0"/>
              <a:t>character</a:t>
            </a:r>
          </a:p>
          <a:p>
            <a:pPr hangingPunct="1">
              <a:spcBef>
                <a:spcPts val="1200"/>
              </a:spcBef>
            </a:pPr>
            <a:r>
              <a:rPr lang="en-US" b="1" dirty="0">
                <a:latin typeface="Courier New" panose="02070309020205020404" pitchFamily="49" charset="0"/>
                <a:cs typeface="Courier New" panose="02070309020205020404" pitchFamily="49" charset="0"/>
              </a:rPr>
              <a:t>[ ]</a:t>
            </a:r>
            <a:r>
              <a:rPr lang="en-US" dirty="0"/>
              <a:t> matches a single occurrence of any of the characters typed in the brackets </a:t>
            </a:r>
          </a:p>
          <a:p>
            <a:pPr lvl="1" hangingPunct="1">
              <a:spcBef>
                <a:spcPts val="1200"/>
              </a:spcBef>
            </a:pPr>
            <a:r>
              <a:rPr lang="en-US" sz="3200" dirty="0"/>
              <a:t>Example:</a:t>
            </a:r>
          </a:p>
          <a:p>
            <a:pPr marL="444500" lvl="1" indent="0" hangingPunct="1">
              <a:spcBef>
                <a:spcPts val="1200"/>
              </a:spcBef>
              <a:buNone/>
            </a:pPr>
            <a:r>
              <a:rPr lang="en-US" sz="3200" b="1" dirty="0">
                <a:latin typeface="Courier New" panose="02070309020205020404" pitchFamily="49" charset="0"/>
                <a:cs typeface="Courier New" panose="02070309020205020404" pitchFamily="49" charset="0"/>
              </a:rPr>
              <a:t>		l[</a:t>
            </a:r>
            <a:r>
              <a:rPr lang="en-US" sz="3200" b="1" dirty="0" err="1">
                <a:latin typeface="Courier New" panose="02070309020205020404" pitchFamily="49" charset="0"/>
                <a:cs typeface="Courier New" panose="02070309020205020404" pitchFamily="49" charset="0"/>
              </a:rPr>
              <a:t>aeio</a:t>
            </a:r>
            <a:r>
              <a:rPr lang="en-US" sz="3200" b="1"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st.sh</a:t>
            </a:r>
            <a:r>
              <a:rPr lang="en-US" sz="3200" b="1" dirty="0">
                <a:latin typeface="Courier New" panose="02070309020205020404" pitchFamily="49" charset="0"/>
                <a:cs typeface="Courier New" panose="02070309020205020404" pitchFamily="49" charset="0"/>
              </a:rPr>
              <a:t> </a:t>
            </a:r>
            <a:r>
              <a:rPr lang="en-US" sz="3200" dirty="0"/>
              <a:t>would find </a:t>
            </a:r>
            <a:r>
              <a:rPr lang="en-US" sz="3200" b="1" dirty="0" err="1"/>
              <a:t>last.sh</a:t>
            </a:r>
            <a:r>
              <a:rPr lang="en-US" sz="3200" b="1" dirty="0"/>
              <a:t>, </a:t>
            </a:r>
            <a:r>
              <a:rPr lang="en-US" sz="3200" b="1" dirty="0" err="1"/>
              <a:t>lest.sh</a:t>
            </a:r>
            <a:r>
              <a:rPr lang="en-US" sz="3200" b="1" dirty="0"/>
              <a:t>, </a:t>
            </a:r>
            <a:r>
              <a:rPr lang="en-US" sz="3200" b="1" dirty="0" err="1"/>
              <a:t>list.sh</a:t>
            </a:r>
            <a:r>
              <a:rPr lang="en-US" sz="3200" b="1" dirty="0"/>
              <a:t>, 		</a:t>
            </a:r>
            <a:r>
              <a:rPr lang="en-US" sz="3200" dirty="0"/>
              <a:t>and </a:t>
            </a:r>
            <a:r>
              <a:rPr lang="en-US" sz="3200" b="1" dirty="0" err="1"/>
              <a:t>lost.sh</a:t>
            </a:r>
            <a:r>
              <a:rPr lang="en-US" sz="3200" b="1" dirty="0"/>
              <a:t> </a:t>
            </a:r>
            <a:r>
              <a:rPr lang="en-US" sz="3200" dirty="0"/>
              <a:t>(if they all existed in the directory)</a:t>
            </a:r>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20134103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endParaRPr lang="en-US" dirty="0"/>
          </a:p>
        </p:txBody>
      </p:sp>
      <p:sp>
        <p:nvSpPr>
          <p:cNvPr id="3" name="Shape 247">
            <a:extLst>
              <a:ext uri="{FF2B5EF4-FFF2-40B4-BE49-F238E27FC236}">
                <a16:creationId xmlns:a16="http://schemas.microsoft.com/office/drawing/2014/main" id="{54365F9D-D9F3-1D44-9331-6EA8EBFF5C6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Some notes about the root directory (/)</a:t>
            </a:r>
          </a:p>
        </p:txBody>
      </p:sp>
      <p:pic>
        <p:nvPicPr>
          <p:cNvPr id="2" name="Picture 1">
            <a:extLst>
              <a:ext uri="{FF2B5EF4-FFF2-40B4-BE49-F238E27FC236}">
                <a16:creationId xmlns:a16="http://schemas.microsoft.com/office/drawing/2014/main" id="{788C4D88-DD83-7144-98DD-41A51580B237}"/>
              </a:ext>
            </a:extLst>
          </p:cNvPr>
          <p:cNvPicPr>
            <a:picLocks noChangeAspect="1"/>
          </p:cNvPicPr>
          <p:nvPr/>
        </p:nvPicPr>
        <p:blipFill>
          <a:blip r:embed="rId3"/>
          <a:stretch>
            <a:fillRect/>
          </a:stretch>
        </p:blipFill>
        <p:spPr>
          <a:xfrm>
            <a:off x="172703" y="3970216"/>
            <a:ext cx="12659393" cy="2400596"/>
          </a:xfrm>
          <a:prstGeom prst="rect">
            <a:avLst/>
          </a:prstGeom>
        </p:spPr>
      </p:pic>
    </p:spTree>
    <p:extLst>
      <p:ext uri="{BB962C8B-B14F-4D97-AF65-F5344CB8AC3E}">
        <p14:creationId xmlns:p14="http://schemas.microsoft.com/office/powerpoint/2010/main" val="12703825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spTree>
    <p:extLst>
      <p:ext uri="{BB962C8B-B14F-4D97-AF65-F5344CB8AC3E}">
        <p14:creationId xmlns:p14="http://schemas.microsoft.com/office/powerpoint/2010/main" val="176045435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3"/>
          <a:srcRect b="26820"/>
          <a:stretch/>
        </p:blipFill>
        <p:spPr>
          <a:xfrm>
            <a:off x="388113" y="744278"/>
            <a:ext cx="12320021" cy="4061638"/>
          </a:xfrm>
          <a:prstGeom prst="rect">
            <a:avLst/>
          </a:prstGeom>
        </p:spPr>
      </p:pic>
      <p:pic>
        <p:nvPicPr>
          <p:cNvPr id="3" name="Picture 2">
            <a:extLst>
              <a:ext uri="{FF2B5EF4-FFF2-40B4-BE49-F238E27FC236}">
                <a16:creationId xmlns:a16="http://schemas.microsoft.com/office/drawing/2014/main" id="{6AEC8F58-EDAF-D542-92FE-FBF95DB5C295}"/>
              </a:ext>
            </a:extLst>
          </p:cNvPr>
          <p:cNvPicPr>
            <a:picLocks noChangeAspect="1"/>
          </p:cNvPicPr>
          <p:nvPr/>
        </p:nvPicPr>
        <p:blipFill>
          <a:blip r:embed="rId4"/>
          <a:stretch>
            <a:fillRect/>
          </a:stretch>
        </p:blipFill>
        <p:spPr>
          <a:xfrm>
            <a:off x="637215" y="6574760"/>
            <a:ext cx="3990102" cy="655379"/>
          </a:xfrm>
          <a:prstGeom prst="rect">
            <a:avLst/>
          </a:prstGeom>
        </p:spPr>
      </p:pic>
      <p:pic>
        <p:nvPicPr>
          <p:cNvPr id="4" name="Picture 3">
            <a:extLst>
              <a:ext uri="{FF2B5EF4-FFF2-40B4-BE49-F238E27FC236}">
                <a16:creationId xmlns:a16="http://schemas.microsoft.com/office/drawing/2014/main" id="{6ABD7B38-FFC1-5047-87C1-1201D5847FF7}"/>
              </a:ext>
            </a:extLst>
          </p:cNvPr>
          <p:cNvPicPr>
            <a:picLocks noChangeAspect="1"/>
          </p:cNvPicPr>
          <p:nvPr/>
        </p:nvPicPr>
        <p:blipFill rotWithShape="1">
          <a:blip r:embed="rId5"/>
          <a:srcRect t="27128"/>
          <a:stretch/>
        </p:blipFill>
        <p:spPr>
          <a:xfrm>
            <a:off x="637215" y="7294495"/>
            <a:ext cx="3990102" cy="503807"/>
          </a:xfrm>
          <a:prstGeom prst="rect">
            <a:avLst/>
          </a:prstGeom>
        </p:spPr>
      </p:pic>
      <p:pic>
        <p:nvPicPr>
          <p:cNvPr id="5" name="Picture 4">
            <a:extLst>
              <a:ext uri="{FF2B5EF4-FFF2-40B4-BE49-F238E27FC236}">
                <a16:creationId xmlns:a16="http://schemas.microsoft.com/office/drawing/2014/main" id="{5A577041-3A17-BA42-BD04-466BBB5E6501}"/>
              </a:ext>
            </a:extLst>
          </p:cNvPr>
          <p:cNvPicPr>
            <a:picLocks noChangeAspect="1"/>
          </p:cNvPicPr>
          <p:nvPr/>
        </p:nvPicPr>
        <p:blipFill>
          <a:blip r:embed="rId6"/>
          <a:stretch>
            <a:fillRect/>
          </a:stretch>
        </p:blipFill>
        <p:spPr>
          <a:xfrm>
            <a:off x="637215" y="7862658"/>
            <a:ext cx="3990102" cy="503801"/>
          </a:xfrm>
          <a:prstGeom prst="rect">
            <a:avLst/>
          </a:prstGeom>
        </p:spPr>
      </p:pic>
      <p:pic>
        <p:nvPicPr>
          <p:cNvPr id="6" name="Picture 5">
            <a:extLst>
              <a:ext uri="{FF2B5EF4-FFF2-40B4-BE49-F238E27FC236}">
                <a16:creationId xmlns:a16="http://schemas.microsoft.com/office/drawing/2014/main" id="{D0D1476C-244C-B245-8C56-6CDD08DBD6D0}"/>
              </a:ext>
            </a:extLst>
          </p:cNvPr>
          <p:cNvPicPr>
            <a:picLocks noChangeAspect="1"/>
          </p:cNvPicPr>
          <p:nvPr/>
        </p:nvPicPr>
        <p:blipFill>
          <a:blip r:embed="rId7"/>
          <a:stretch>
            <a:fillRect/>
          </a:stretch>
        </p:blipFill>
        <p:spPr>
          <a:xfrm>
            <a:off x="637215" y="8673361"/>
            <a:ext cx="5430620" cy="491904"/>
          </a:xfrm>
          <a:prstGeom prst="rect">
            <a:avLst/>
          </a:prstGeom>
        </p:spPr>
      </p:pic>
    </p:spTree>
    <p:extLst>
      <p:ext uri="{BB962C8B-B14F-4D97-AF65-F5344CB8AC3E}">
        <p14:creationId xmlns:p14="http://schemas.microsoft.com/office/powerpoint/2010/main" val="53575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5501C-BBD7-7A40-B419-7B8DF81042DB}"/>
              </a:ext>
            </a:extLst>
          </p:cNvPr>
          <p:cNvPicPr>
            <a:picLocks noChangeAspect="1"/>
          </p:cNvPicPr>
          <p:nvPr/>
        </p:nvPicPr>
        <p:blipFill>
          <a:blip r:embed="rId3"/>
          <a:stretch>
            <a:fillRect/>
          </a:stretch>
        </p:blipFill>
        <p:spPr>
          <a:xfrm>
            <a:off x="394709" y="574158"/>
            <a:ext cx="11694953" cy="6874392"/>
          </a:xfrm>
          <a:prstGeom prst="rect">
            <a:avLst/>
          </a:prstGeom>
        </p:spPr>
      </p:pic>
    </p:spTree>
    <p:extLst>
      <p:ext uri="{BB962C8B-B14F-4D97-AF65-F5344CB8AC3E}">
        <p14:creationId xmlns:p14="http://schemas.microsoft.com/office/powerpoint/2010/main" val="35866314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241994"/>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the </a:t>
            </a:r>
            <a:r>
              <a:rPr lang="en-US" b="1" dirty="0">
                <a:latin typeface="Courier New" panose="02070309020205020404" pitchFamily="49" charset="0"/>
                <a:cs typeface="Courier New" panose="02070309020205020404" pitchFamily="49" charset="0"/>
              </a:rPr>
              <a:t>up arrow</a:t>
            </a:r>
            <a:r>
              <a:rPr lang="en-US" dirty="0"/>
              <a:t> to go back one command in your history (until you hit the earliest command)</a:t>
            </a:r>
          </a:p>
          <a:p>
            <a:pPr marL="571500" indent="-571500">
              <a:spcBef>
                <a:spcPts val="600"/>
              </a:spcBef>
              <a:buSzTx/>
              <a:buFont typeface="Arial" panose="020B0604020202020204" pitchFamily="34" charset="0"/>
              <a:buChar char="•"/>
            </a:pPr>
            <a:r>
              <a:rPr lang="en-US" dirty="0"/>
              <a:t>Use the </a:t>
            </a:r>
            <a:r>
              <a:rPr lang="en-US" b="1" dirty="0">
                <a:latin typeface="Courier New" panose="02070309020205020404" pitchFamily="49" charset="0"/>
                <a:cs typeface="Courier New" panose="02070309020205020404" pitchFamily="49" charset="0"/>
              </a:rPr>
              <a:t>down arrow</a:t>
            </a:r>
            <a:r>
              <a:rPr lang="en-US" dirty="0"/>
              <a:t> to go forward in your history (until you hit the last command)</a:t>
            </a:r>
          </a:p>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Control c</a:t>
            </a:r>
            <a:r>
              <a:rPr lang="en-US" dirty="0"/>
              <a:t> will cancel the current command and give you a new prompt</a:t>
            </a:r>
          </a:p>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Control r</a:t>
            </a:r>
            <a:r>
              <a:rPr lang="en-US" dirty="0"/>
              <a:t> will let you do a reverse search in your commands (very useful)</a:t>
            </a:r>
          </a:p>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Control l</a:t>
            </a:r>
            <a:r>
              <a:rPr lang="en-US" dirty="0"/>
              <a:t> or </a:t>
            </a:r>
            <a:r>
              <a:rPr lang="en-US" b="1" dirty="0">
                <a:latin typeface="Courier New" panose="02070309020205020404" pitchFamily="49" charset="0"/>
                <a:cs typeface="Courier New" panose="02070309020205020404" pitchFamily="49" charset="0"/>
              </a:rPr>
              <a:t>clear</a:t>
            </a:r>
            <a:r>
              <a:rPr lang="en-US" dirty="0"/>
              <a:t> will clear your screen</a:t>
            </a:r>
          </a:p>
        </p:txBody>
      </p:sp>
    </p:spTree>
    <p:extLst>
      <p:ext uri="{BB962C8B-B14F-4D97-AF65-F5344CB8AC3E}">
        <p14:creationId xmlns:p14="http://schemas.microsoft.com/office/powerpoint/2010/main" val="25724202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592499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latin typeface="Courier New" panose="02070309020205020404" pitchFamily="49" charset="0"/>
                <a:cs typeface="Courier New" panose="02070309020205020404" pitchFamily="49" charset="0"/>
              </a:rPr>
              <a:t>history</a:t>
            </a:r>
            <a:r>
              <a:rPr lang="en-US" dirty="0"/>
              <a:t> to get the history of your commands (over several sessions)</a:t>
            </a:r>
          </a:p>
          <a:p>
            <a:pPr marL="571500" indent="-571500">
              <a:spcBef>
                <a:spcPts val="600"/>
              </a:spcBef>
              <a:buSzTx/>
              <a:buFont typeface="Arial" panose="020B0604020202020204" pitchFamily="34" charset="0"/>
              <a:buChar char="•"/>
            </a:pPr>
            <a:r>
              <a:rPr lang="en-US" dirty="0"/>
              <a:t>You get a </a:t>
            </a:r>
            <a:r>
              <a:rPr lang="en-US" b="1" dirty="0"/>
              <a:t>numbered list</a:t>
            </a:r>
            <a:r>
              <a:rPr lang="en-US" dirty="0"/>
              <a:t> of your commands</a:t>
            </a:r>
          </a:p>
          <a:p>
            <a:pPr marL="571500" indent="-571500">
              <a:spcBef>
                <a:spcPts val="600"/>
              </a:spcBef>
              <a:buSzTx/>
              <a:buFont typeface="Arial" panose="020B0604020202020204" pitchFamily="34" charset="0"/>
              <a:buChar char="•"/>
            </a:pPr>
            <a:r>
              <a:rPr lang="en-US" dirty="0"/>
              <a:t>Type </a:t>
            </a:r>
            <a:r>
              <a:rPr lang="en-US" b="1" dirty="0">
                <a:latin typeface="Courier New" panose="02070309020205020404" pitchFamily="49" charset="0"/>
                <a:cs typeface="Courier New" panose="02070309020205020404" pitchFamily="49" charset="0"/>
              </a:rPr>
              <a:t>!&lt;command number&gt; </a:t>
            </a:r>
            <a:r>
              <a:rPr lang="en-US" dirty="0"/>
              <a:t>to rerun a specific command</a:t>
            </a:r>
          </a:p>
        </p:txBody>
      </p:sp>
    </p:spTree>
    <p:extLst>
      <p:ext uri="{BB962C8B-B14F-4D97-AF65-F5344CB8AC3E}">
        <p14:creationId xmlns:p14="http://schemas.microsoft.com/office/powerpoint/2010/main" val="1415026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3302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pic>
        <p:nvPicPr>
          <p:cNvPr id="5" name="Picture 4">
            <a:extLst>
              <a:ext uri="{FF2B5EF4-FFF2-40B4-BE49-F238E27FC236}">
                <a16:creationId xmlns:a16="http://schemas.microsoft.com/office/drawing/2014/main" id="{3DF84E3A-15AB-0445-98DA-44C6F5095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604" y="2346251"/>
            <a:ext cx="7964820" cy="5973886"/>
          </a:xfrm>
          <a:prstGeom prst="rect">
            <a:avLst/>
          </a:prstGeom>
        </p:spPr>
      </p:pic>
      <p:sp>
        <p:nvSpPr>
          <p:cNvPr id="6" name="TextBox 5">
            <a:extLst>
              <a:ext uri="{FF2B5EF4-FFF2-40B4-BE49-F238E27FC236}">
                <a16:creationId xmlns:a16="http://schemas.microsoft.com/office/drawing/2014/main" id="{A711BEE4-DF64-704D-B798-C7320967DEDA}"/>
              </a:ext>
            </a:extLst>
          </p:cNvPr>
          <p:cNvSpPr txBox="1"/>
          <p:nvPr/>
        </p:nvSpPr>
        <p:spPr>
          <a:xfrm>
            <a:off x="8493251" y="832013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0769696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5" y="2603500"/>
            <a:ext cx="6923140" cy="163970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a:t>
            </a:r>
            <a:r>
              <a:rPr lang="en-US" b="1" dirty="0">
                <a:latin typeface="Courier New" panose="02070309020205020404" pitchFamily="49" charset="0"/>
                <a:cs typeface="Courier New" panose="02070309020205020404" pitchFamily="49" charset="0"/>
              </a:rPr>
              <a:t> cat &lt;filename&gt; </a:t>
            </a:r>
            <a:r>
              <a:rPr lang="en-US" dirty="0"/>
              <a:t>to view/read the contents of a file</a:t>
            </a:r>
          </a:p>
        </p:txBody>
      </p:sp>
      <p:sp>
        <p:nvSpPr>
          <p:cNvPr id="8" name="TextBox 7">
            <a:extLst>
              <a:ext uri="{FF2B5EF4-FFF2-40B4-BE49-F238E27FC236}">
                <a16:creationId xmlns:a16="http://schemas.microsoft.com/office/drawing/2014/main" id="{2A124BE1-0DD7-0C41-BE81-71A2D62285D2}"/>
              </a:ext>
            </a:extLst>
          </p:cNvPr>
          <p:cNvSpPr txBox="1"/>
          <p:nvPr/>
        </p:nvSpPr>
        <p:spPr>
          <a:xfrm>
            <a:off x="9452915" y="4946621"/>
            <a:ext cx="224099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0000"/>
                </a:solidFill>
                <a:effectLst/>
                <a:uFillTx/>
                <a:latin typeface="+mn-lt"/>
                <a:ea typeface="+mn-ea"/>
                <a:cs typeface="+mn-cs"/>
                <a:sym typeface="Helvetica Light"/>
              </a:rPr>
              <a:t>Cat reads file</a:t>
            </a:r>
          </a:p>
        </p:txBody>
      </p:sp>
      <p:pic>
        <p:nvPicPr>
          <p:cNvPr id="10" name="Picture 9">
            <a:extLst>
              <a:ext uri="{FF2B5EF4-FFF2-40B4-BE49-F238E27FC236}">
                <a16:creationId xmlns:a16="http://schemas.microsoft.com/office/drawing/2014/main" id="{C2211CEF-57F0-BC4B-A28B-A40DB7F56439}"/>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87310" y="1817464"/>
            <a:ext cx="4172209" cy="3129157"/>
          </a:xfrm>
          <a:prstGeom prst="rect">
            <a:avLst/>
          </a:prstGeom>
        </p:spPr>
      </p:pic>
      <p:sp>
        <p:nvSpPr>
          <p:cNvPr id="11" name="Rectangle 10">
            <a:extLst>
              <a:ext uri="{FF2B5EF4-FFF2-40B4-BE49-F238E27FC236}">
                <a16:creationId xmlns:a16="http://schemas.microsoft.com/office/drawing/2014/main" id="{B8F2C313-3538-CD4E-B592-89F4B54A5762}"/>
              </a:ext>
            </a:extLst>
          </p:cNvPr>
          <p:cNvSpPr/>
          <p:nvPr/>
        </p:nvSpPr>
        <p:spPr>
          <a:xfrm>
            <a:off x="1258334" y="5820110"/>
            <a:ext cx="10662725" cy="3493264"/>
          </a:xfrm>
          <a:prstGeom prst="rect">
            <a:avLst/>
          </a:prstGeom>
        </p:spPr>
        <p:txBody>
          <a:bodyPr wrap="square">
            <a:spAutoFit/>
          </a:bodyPr>
          <a:lstStyle/>
          <a:p>
            <a:pPr marL="571500" lvl="0" indent="-571500" algn="l">
              <a:spcBef>
                <a:spcPts val="600"/>
              </a:spcBef>
              <a:buFont typeface="Arial" panose="020B0604020202020204" pitchFamily="34" charset="0"/>
              <a:buChar char="•"/>
            </a:pPr>
            <a:r>
              <a:rPr lang="en-US" dirty="0"/>
              <a:t>Exercise:</a:t>
            </a:r>
          </a:p>
          <a:p>
            <a:pPr marL="1016000" lvl="1" indent="-571500" algn="l">
              <a:spcBef>
                <a:spcPts val="600"/>
              </a:spcBef>
              <a:buFont typeface="Arial" panose="020B0604020202020204" pitchFamily="34" charset="0"/>
              <a:buChar char="•"/>
            </a:pPr>
            <a:r>
              <a:rPr lang="en-US" dirty="0"/>
              <a:t>From your home directory, and without changing directories, use one short command to print the contents of all of the files in the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shell_data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untrimmed_fastq</a:t>
            </a:r>
            <a:r>
              <a:rPr lang="en-US" dirty="0"/>
              <a:t> directory.</a:t>
            </a:r>
          </a:p>
        </p:txBody>
      </p:sp>
    </p:spTree>
    <p:extLst>
      <p:ext uri="{BB962C8B-B14F-4D97-AF65-F5344CB8AC3E}">
        <p14:creationId xmlns:p14="http://schemas.microsoft.com/office/powerpoint/2010/main" val="8811576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Screen Shot 2017-09-05 at 12.37.30 PM.png"/>
          <p:cNvPicPr>
            <a:picLocks noGrp="1" noChangeAspect="1"/>
          </p:cNvPicPr>
          <p:nvPr>
            <p:ph type="pic" idx="13"/>
          </p:nvPr>
        </p:nvPicPr>
        <p:blipFill>
          <a:blip r:embed="rId3">
            <a:extLst/>
          </a:blip>
          <a:srcRect t="6069" b="6069"/>
          <a:stretch>
            <a:fillRect/>
          </a:stretch>
        </p:blipFill>
        <p:spPr>
          <a:xfrm>
            <a:off x="1612900" y="2429933"/>
            <a:ext cx="9779000" cy="5918201"/>
          </a:xfrm>
          <a:prstGeom prst="rect">
            <a:avLst/>
          </a:prstGeom>
        </p:spPr>
      </p:pic>
      <p:sp>
        <p:nvSpPr>
          <p:cNvPr id="128" name="Shape 128"/>
          <p:cNvSpPr>
            <a:spLocks noGrp="1"/>
          </p:cNvSpPr>
          <p:nvPr>
            <p:ph type="title"/>
          </p:nvPr>
        </p:nvSpPr>
        <p:spPr>
          <a:xfrm>
            <a:off x="1270000" y="334433"/>
            <a:ext cx="10464800" cy="1422401"/>
          </a:xfrm>
          <a:prstGeom prst="rect">
            <a:avLst/>
          </a:prstGeom>
        </p:spPr>
        <p:txBody>
          <a:bodyPr/>
          <a:lstStyle>
            <a:lvl1pPr defTabSz="514095">
              <a:defRPr sz="7040"/>
            </a:lvl1pPr>
          </a:lstStyle>
          <a:p>
            <a:r>
              <a:t>Designed for ease of use:</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334926"/>
            <a:ext cx="10488132" cy="2138621"/>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cat</a:t>
            </a:r>
            <a:r>
              <a:rPr lang="en-US" dirty="0"/>
              <a:t> prints out the whole file</a:t>
            </a:r>
          </a:p>
          <a:p>
            <a:pPr marL="571500" indent="-571500">
              <a:spcBef>
                <a:spcPts val="600"/>
              </a:spcBef>
              <a:buSzTx/>
              <a:buFont typeface="Arial" panose="020B0604020202020204" pitchFamily="34" charset="0"/>
              <a:buChar char="•"/>
            </a:pPr>
            <a:r>
              <a:rPr lang="en-US" dirty="0"/>
              <a:t>use</a:t>
            </a:r>
            <a:r>
              <a:rPr lang="en-US" b="1" dirty="0">
                <a:latin typeface="Courier New" panose="02070309020205020404" pitchFamily="49" charset="0"/>
                <a:cs typeface="Courier New" panose="02070309020205020404" pitchFamily="49" charset="0"/>
              </a:rPr>
              <a:t> less &lt;filename&gt; </a:t>
            </a:r>
            <a:r>
              <a:rPr lang="en-US" dirty="0"/>
              <a:t>to open the file as read-only and navigate through it</a:t>
            </a:r>
          </a:p>
        </p:txBody>
      </p:sp>
      <p:pic>
        <p:nvPicPr>
          <p:cNvPr id="4" name="Picture 3">
            <a:extLst>
              <a:ext uri="{FF2B5EF4-FFF2-40B4-BE49-F238E27FC236}">
                <a16:creationId xmlns:a16="http://schemas.microsoft.com/office/drawing/2014/main" id="{6983DC14-ABD0-4F43-90F1-207B77D7C86C}"/>
              </a:ext>
            </a:extLst>
          </p:cNvPr>
          <p:cNvPicPr>
            <a:picLocks noChangeAspect="1"/>
          </p:cNvPicPr>
          <p:nvPr/>
        </p:nvPicPr>
        <p:blipFill>
          <a:blip r:embed="rId3"/>
          <a:stretch>
            <a:fillRect/>
          </a:stretch>
        </p:blipFill>
        <p:spPr>
          <a:xfrm>
            <a:off x="2488019" y="4420742"/>
            <a:ext cx="8038214" cy="5332858"/>
          </a:xfrm>
          <a:prstGeom prst="rect">
            <a:avLst/>
          </a:prstGeom>
        </p:spPr>
      </p:pic>
    </p:spTree>
    <p:extLst>
      <p:ext uri="{BB962C8B-B14F-4D97-AF65-F5344CB8AC3E}">
        <p14:creationId xmlns:p14="http://schemas.microsoft.com/office/powerpoint/2010/main" val="25663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69020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less</a:t>
            </a:r>
            <a:r>
              <a:rPr lang="en-US" dirty="0"/>
              <a:t> also lets you search the file</a:t>
            </a:r>
          </a:p>
          <a:p>
            <a:pPr marL="571500" indent="-571500">
              <a:spcBef>
                <a:spcPts val="600"/>
              </a:spcBef>
              <a:buSzTx/>
              <a:buFont typeface="Arial" panose="020B0604020202020204" pitchFamily="34" charset="0"/>
              <a:buChar char="•"/>
            </a:pPr>
            <a:r>
              <a:rPr lang="en-US" dirty="0"/>
              <a:t>while in </a:t>
            </a:r>
            <a:r>
              <a:rPr lang="en-US" b="1" dirty="0">
                <a:latin typeface="Courier New" panose="02070309020205020404" pitchFamily="49" charset="0"/>
                <a:cs typeface="Courier New" panose="02070309020205020404" pitchFamily="49" charset="0"/>
              </a:rPr>
              <a:t>less</a:t>
            </a:r>
            <a:r>
              <a:rPr lang="en-US" dirty="0"/>
              <a:t>, type </a:t>
            </a:r>
            <a:r>
              <a:rPr lang="en-US" b="1" dirty="0">
                <a:latin typeface="Courier New" panose="02070309020205020404" pitchFamily="49" charset="0"/>
                <a:cs typeface="Courier New" panose="02070309020205020404" pitchFamily="49" charset="0"/>
              </a:rPr>
              <a:t>/</a:t>
            </a:r>
            <a:r>
              <a:rPr lang="en-US" dirty="0"/>
              <a:t> then the sequence you’re looking for</a:t>
            </a:r>
          </a:p>
          <a:p>
            <a:pPr marL="571500" indent="-571500">
              <a:spcBef>
                <a:spcPts val="600"/>
              </a:spcBef>
              <a:buSzTx/>
              <a:buFont typeface="Arial" panose="020B0604020202020204" pitchFamily="34" charset="0"/>
              <a:buChar char="•"/>
            </a:pPr>
            <a:r>
              <a:rPr lang="en-US" dirty="0"/>
              <a:t>Shortcuts:</a:t>
            </a:r>
          </a:p>
          <a:p>
            <a:pPr marL="1016000" lvl="1" indent="-571500">
              <a:spcBef>
                <a:spcPts val="600"/>
              </a:spcBef>
              <a:buSzTx/>
              <a:buFont typeface="Arial" panose="020B0604020202020204" pitchFamily="34" charset="0"/>
              <a:buChar char="•"/>
            </a:pPr>
            <a:r>
              <a:rPr lang="en-US" dirty="0"/>
              <a:t>To search </a:t>
            </a:r>
            <a:r>
              <a:rPr lang="en-US" b="1" dirty="0"/>
              <a:t>forward in less</a:t>
            </a:r>
            <a:r>
              <a:rPr lang="en-US" dirty="0"/>
              <a:t>, type </a:t>
            </a:r>
            <a:r>
              <a:rPr lang="en-US" b="1" dirty="0">
                <a:latin typeface="Courier New" panose="02070309020205020404" pitchFamily="49" charset="0"/>
                <a:cs typeface="Courier New" panose="02070309020205020404" pitchFamily="49" charset="0"/>
              </a:rPr>
              <a:t>/</a:t>
            </a:r>
            <a:r>
              <a:rPr lang="en-US" dirty="0"/>
              <a:t> and </a:t>
            </a:r>
            <a:r>
              <a:rPr lang="en-US" b="1" dirty="0">
                <a:latin typeface="Courier New" panose="02070309020205020404" pitchFamily="49" charset="0"/>
                <a:cs typeface="Courier New" panose="02070309020205020404" pitchFamily="49" charset="0"/>
              </a:rPr>
              <a:t>return</a:t>
            </a:r>
            <a:r>
              <a:rPr lang="en-US" dirty="0"/>
              <a:t> to get the next occurrence</a:t>
            </a:r>
          </a:p>
          <a:p>
            <a:pPr marL="1016000" lvl="1" indent="-571500">
              <a:spcBef>
                <a:spcPts val="600"/>
              </a:spcBef>
              <a:buSzTx/>
              <a:buFont typeface="Arial" panose="020B0604020202020204" pitchFamily="34" charset="0"/>
              <a:buChar char="•"/>
            </a:pPr>
            <a:r>
              <a:rPr lang="en-US" dirty="0"/>
              <a:t>To search </a:t>
            </a:r>
            <a:r>
              <a:rPr lang="en-US" b="1" dirty="0"/>
              <a:t>backwards</a:t>
            </a:r>
            <a:r>
              <a:rPr lang="en-US" dirty="0"/>
              <a:t>, type </a:t>
            </a:r>
            <a:r>
              <a:rPr lang="en-US" b="1" dirty="0">
                <a:latin typeface="Courier New" panose="02070309020205020404" pitchFamily="49" charset="0"/>
                <a:cs typeface="Courier New" panose="02070309020205020404" pitchFamily="49" charset="0"/>
              </a:rPr>
              <a:t>?</a:t>
            </a:r>
            <a:r>
              <a:rPr lang="en-US" dirty="0"/>
              <a:t> and</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return</a:t>
            </a:r>
            <a:r>
              <a:rPr lang="en-US" dirty="0">
                <a:latin typeface="Courier New" panose="02070309020205020404" pitchFamily="49" charset="0"/>
                <a:cs typeface="Courier New" panose="02070309020205020404" pitchFamily="49" charset="0"/>
              </a:rPr>
              <a:t> </a:t>
            </a:r>
            <a:r>
              <a:rPr lang="en-US" dirty="0"/>
              <a:t>to get the previous occurrence</a:t>
            </a:r>
          </a:p>
        </p:txBody>
      </p:sp>
    </p:spTree>
    <p:extLst>
      <p:ext uri="{BB962C8B-B14F-4D97-AF65-F5344CB8AC3E}">
        <p14:creationId xmlns:p14="http://schemas.microsoft.com/office/powerpoint/2010/main" val="10919508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956930"/>
            <a:ext cx="11099800" cy="164657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1"/>
            <a:ext cx="10488132" cy="364844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head &lt;filename&gt; </a:t>
            </a:r>
            <a:r>
              <a:rPr lang="en-US" dirty="0"/>
              <a:t>lets you see the first 10 lines of a file</a:t>
            </a:r>
          </a:p>
          <a:p>
            <a:pPr marL="571500" indent="-571500">
              <a:spcBef>
                <a:spcPts val="600"/>
              </a:spcBef>
              <a:buSzTx/>
              <a:buFont typeface="Arial" panose="020B0604020202020204" pitchFamily="34" charset="0"/>
              <a:buChar char="•"/>
            </a:pPr>
            <a:r>
              <a:rPr lang="en-US" b="1" dirty="0">
                <a:latin typeface="Courier New" panose="02070309020205020404" pitchFamily="49" charset="0"/>
                <a:cs typeface="Courier New" panose="02070309020205020404" pitchFamily="49" charset="0"/>
              </a:rPr>
              <a:t>tail &lt;filename&gt; </a:t>
            </a:r>
            <a:r>
              <a:rPr lang="en-US" dirty="0"/>
              <a:t>lets you see the last 10 lines of a file</a:t>
            </a:r>
          </a:p>
          <a:p>
            <a:pPr marL="571500" indent="-571500">
              <a:spcBef>
                <a:spcPts val="600"/>
              </a:spcBef>
              <a:buSzTx/>
              <a:buFont typeface="Arial" panose="020B0604020202020204" pitchFamily="34" charset="0"/>
              <a:buChar char="•"/>
            </a:pPr>
            <a:r>
              <a:rPr lang="en-US" dirty="0"/>
              <a:t>You can add </a:t>
            </a:r>
            <a:r>
              <a:rPr lang="en-US" b="1" dirty="0">
                <a:latin typeface="Courier New" panose="02070309020205020404" pitchFamily="49" charset="0"/>
                <a:cs typeface="Courier New" panose="02070309020205020404" pitchFamily="49" charset="0"/>
              </a:rPr>
              <a:t>-n</a:t>
            </a:r>
            <a:r>
              <a:rPr lang="en-US" dirty="0"/>
              <a:t> to head or tail to specify the number of lines you want to see</a:t>
            </a:r>
          </a:p>
        </p:txBody>
      </p:sp>
      <p:pic>
        <p:nvPicPr>
          <p:cNvPr id="5" name="Picture 4">
            <a:extLst>
              <a:ext uri="{FF2B5EF4-FFF2-40B4-BE49-F238E27FC236}">
                <a16:creationId xmlns:a16="http://schemas.microsoft.com/office/drawing/2014/main" id="{27FFCCC4-2897-1845-89E8-C49FBF47D78C}"/>
              </a:ext>
            </a:extLst>
          </p:cNvPr>
          <p:cNvPicPr>
            <a:picLocks noChangeAspect="1"/>
          </p:cNvPicPr>
          <p:nvPr/>
        </p:nvPicPr>
        <p:blipFill rotWithShape="1">
          <a:blip r:embed="rId3"/>
          <a:srcRect r="68783" b="55809"/>
          <a:stretch/>
        </p:blipFill>
        <p:spPr>
          <a:xfrm>
            <a:off x="1476005" y="408393"/>
            <a:ext cx="1798824" cy="1363773"/>
          </a:xfrm>
          <a:prstGeom prst="rect">
            <a:avLst/>
          </a:prstGeom>
        </p:spPr>
      </p:pic>
      <p:pic>
        <p:nvPicPr>
          <p:cNvPr id="6" name="Picture 5">
            <a:extLst>
              <a:ext uri="{FF2B5EF4-FFF2-40B4-BE49-F238E27FC236}">
                <a16:creationId xmlns:a16="http://schemas.microsoft.com/office/drawing/2014/main" id="{3D57AF6C-DF1A-C74D-9D43-418EC3507D3C}"/>
              </a:ext>
            </a:extLst>
          </p:cNvPr>
          <p:cNvPicPr>
            <a:picLocks noChangeAspect="1"/>
          </p:cNvPicPr>
          <p:nvPr/>
        </p:nvPicPr>
        <p:blipFill rotWithShape="1">
          <a:blip r:embed="rId3"/>
          <a:srcRect l="64717" t="31708" b="35685"/>
          <a:stretch/>
        </p:blipFill>
        <p:spPr>
          <a:xfrm>
            <a:off x="9641221" y="738224"/>
            <a:ext cx="2105245" cy="1041991"/>
          </a:xfrm>
          <a:prstGeom prst="rect">
            <a:avLst/>
          </a:prstGeom>
        </p:spPr>
      </p:pic>
      <p:sp>
        <p:nvSpPr>
          <p:cNvPr id="7" name="TextBox 6">
            <a:extLst>
              <a:ext uri="{FF2B5EF4-FFF2-40B4-BE49-F238E27FC236}">
                <a16:creationId xmlns:a16="http://schemas.microsoft.com/office/drawing/2014/main" id="{0B0D3286-0B68-DB48-BD1A-A168FFE09887}"/>
              </a:ext>
            </a:extLst>
          </p:cNvPr>
          <p:cNvSpPr txBox="1"/>
          <p:nvPr/>
        </p:nvSpPr>
        <p:spPr>
          <a:xfrm>
            <a:off x="3217437" y="23340"/>
            <a:ext cx="718145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1" indent="0"/>
            <a:r>
              <a:rPr kumimoji="0" lang="en-US" b="0" i="0" u="none" strike="noStrike" cap="none" spc="0" normalizeH="0" baseline="0" dirty="0">
                <a:ln>
                  <a:noFill/>
                </a:ln>
                <a:solidFill>
                  <a:srgbClr val="FF0000"/>
                </a:solidFill>
                <a:effectLst/>
                <a:uFillTx/>
                <a:latin typeface="+mn-lt"/>
                <a:ea typeface="+mn-ea"/>
                <a:cs typeface="+mn-cs"/>
                <a:sym typeface="Helvetica Light"/>
              </a:rPr>
              <a:t>Head	 			and 					tail</a:t>
            </a:r>
          </a:p>
        </p:txBody>
      </p:sp>
      <p:pic>
        <p:nvPicPr>
          <p:cNvPr id="9" name="Picture 8">
            <a:extLst>
              <a:ext uri="{FF2B5EF4-FFF2-40B4-BE49-F238E27FC236}">
                <a16:creationId xmlns:a16="http://schemas.microsoft.com/office/drawing/2014/main" id="{C5609296-4297-A14E-AE84-CEC6BB625143}"/>
              </a:ext>
            </a:extLst>
          </p:cNvPr>
          <p:cNvPicPr>
            <a:picLocks noChangeAspect="1"/>
          </p:cNvPicPr>
          <p:nvPr/>
        </p:nvPicPr>
        <p:blipFill>
          <a:blip r:embed="rId4"/>
          <a:stretch>
            <a:fillRect/>
          </a:stretch>
        </p:blipFill>
        <p:spPr>
          <a:xfrm>
            <a:off x="2375417" y="6251945"/>
            <a:ext cx="6534667" cy="3372731"/>
          </a:xfrm>
          <a:prstGeom prst="rect">
            <a:avLst/>
          </a:prstGeom>
        </p:spPr>
      </p:pic>
    </p:spTree>
    <p:extLst>
      <p:ext uri="{BB962C8B-B14F-4D97-AF65-F5344CB8AC3E}">
        <p14:creationId xmlns:p14="http://schemas.microsoft.com/office/powerpoint/2010/main" val="80211905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5" name="TextBox 4">
            <a:extLst>
              <a:ext uri="{FF2B5EF4-FFF2-40B4-BE49-F238E27FC236}">
                <a16:creationId xmlns:a16="http://schemas.microsoft.com/office/drawing/2014/main" id="{7E7AF2A3-EF94-DD47-8D1A-B124E091AAEF}"/>
              </a:ext>
            </a:extLst>
          </p:cNvPr>
          <p:cNvSpPr txBox="1"/>
          <p:nvPr/>
        </p:nvSpPr>
        <p:spPr>
          <a:xfrm>
            <a:off x="952500" y="3034387"/>
            <a:ext cx="11099800" cy="2995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spcAft>
                <a:spcPts val="600"/>
              </a:spcAft>
              <a:buFont typeface="Arial" panose="020B0604020202020204" pitchFamily="34" charset="0"/>
              <a:buChar char="•"/>
            </a:pPr>
            <a:r>
              <a:rPr lang="en-US" sz="2400" dirty="0"/>
              <a:t>Line 1 begins with a '</a:t>
            </a:r>
            <a:r>
              <a:rPr lang="en-US" sz="2400" b="1" dirty="0">
                <a:latin typeface="Courier New" panose="02070309020205020404" pitchFamily="49" charset="0"/>
                <a:cs typeface="Courier New" panose="02070309020205020404" pitchFamily="49" charset="0"/>
              </a:rPr>
              <a:t>@</a:t>
            </a:r>
            <a:r>
              <a:rPr lang="en-US" sz="2400" dirty="0"/>
              <a:t>' character and is followed by a sequence identifier and an </a:t>
            </a:r>
            <a:r>
              <a:rPr lang="en-US" sz="2400" i="1" dirty="0"/>
              <a:t>optional </a:t>
            </a:r>
            <a:r>
              <a:rPr lang="en-US" sz="2400" dirty="0"/>
              <a:t>description (like a FASTA title line).</a:t>
            </a:r>
          </a:p>
          <a:p>
            <a:pPr marL="571500" indent="-571500" algn="l">
              <a:spcAft>
                <a:spcPts val="600"/>
              </a:spcAft>
              <a:buFont typeface="Arial" panose="020B0604020202020204" pitchFamily="34" charset="0"/>
              <a:buChar char="•"/>
            </a:pPr>
            <a:r>
              <a:rPr lang="en-US" sz="2400" dirty="0"/>
              <a:t>Line 2 is the raw sequence letters.</a:t>
            </a:r>
          </a:p>
          <a:p>
            <a:pPr marL="571500" indent="-571500" algn="l">
              <a:spcAft>
                <a:spcPts val="600"/>
              </a:spcAft>
              <a:buFont typeface="Arial" panose="020B0604020202020204" pitchFamily="34" charset="0"/>
              <a:buChar char="•"/>
            </a:pPr>
            <a:r>
              <a:rPr lang="en-US" sz="2400" dirty="0"/>
              <a:t>Line 3 begins with a '</a:t>
            </a:r>
            <a:r>
              <a:rPr lang="en-US" sz="2400" b="1" dirty="0">
                <a:latin typeface="Courier New" panose="02070309020205020404" pitchFamily="49" charset="0"/>
                <a:cs typeface="Courier New" panose="02070309020205020404" pitchFamily="49" charset="0"/>
              </a:rPr>
              <a:t>+</a:t>
            </a:r>
            <a:r>
              <a:rPr lang="en-US" sz="2400" dirty="0"/>
              <a:t>' character and is </a:t>
            </a:r>
            <a:r>
              <a:rPr lang="en-US" sz="2400" i="1" dirty="0"/>
              <a:t>optionally </a:t>
            </a:r>
            <a:r>
              <a:rPr lang="en-US" sz="2400" dirty="0"/>
              <a:t>followed by the same sequence identifier (and any description) again.</a:t>
            </a:r>
          </a:p>
          <a:p>
            <a:pPr marL="571500" indent="-571500" algn="l">
              <a:spcAft>
                <a:spcPts val="600"/>
              </a:spcAft>
              <a:buFont typeface="Arial" panose="020B0604020202020204" pitchFamily="34" charset="0"/>
              <a:buChar char="•"/>
            </a:pPr>
            <a:r>
              <a:rPr lang="en-US" sz="2400" dirty="0"/>
              <a:t>Line 4 encodes the quality values for the sequence in Line 2, and must contain the same number of symbols as letters in the sequence.</a:t>
            </a:r>
          </a:p>
        </p:txBody>
      </p:sp>
      <p:pic>
        <p:nvPicPr>
          <p:cNvPr id="6" name="Picture 5">
            <a:extLst>
              <a:ext uri="{FF2B5EF4-FFF2-40B4-BE49-F238E27FC236}">
                <a16:creationId xmlns:a16="http://schemas.microsoft.com/office/drawing/2014/main" id="{D5167780-4D5D-D645-B289-D510D32C6930}"/>
              </a:ext>
            </a:extLst>
          </p:cNvPr>
          <p:cNvPicPr>
            <a:picLocks noChangeAspect="1"/>
          </p:cNvPicPr>
          <p:nvPr/>
        </p:nvPicPr>
        <p:blipFill>
          <a:blip r:embed="rId3"/>
          <a:stretch>
            <a:fillRect/>
          </a:stretch>
        </p:blipFill>
        <p:spPr>
          <a:xfrm>
            <a:off x="2375417" y="6030079"/>
            <a:ext cx="6964532" cy="3594597"/>
          </a:xfrm>
          <a:prstGeom prst="rect">
            <a:avLst/>
          </a:prstGeom>
        </p:spPr>
      </p:pic>
    </p:spTree>
    <p:extLst>
      <p:ext uri="{BB962C8B-B14F-4D97-AF65-F5344CB8AC3E}">
        <p14:creationId xmlns:p14="http://schemas.microsoft.com/office/powerpoint/2010/main" val="12052785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E5886-52EA-7E44-AC16-7FA2FC333520}"/>
              </a:ext>
            </a:extLst>
          </p:cNvPr>
          <p:cNvPicPr>
            <a:picLocks noChangeAspect="1"/>
          </p:cNvPicPr>
          <p:nvPr/>
        </p:nvPicPr>
        <p:blipFill>
          <a:blip r:embed="rId3"/>
          <a:stretch>
            <a:fillRect/>
          </a:stretch>
        </p:blipFill>
        <p:spPr>
          <a:xfrm>
            <a:off x="1339645" y="3693042"/>
            <a:ext cx="10117380" cy="4770474"/>
          </a:xfrm>
          <a:prstGeom prst="rect">
            <a:avLst/>
          </a:prstGeom>
        </p:spPr>
      </p:pic>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4" name="Rectangle 3">
            <a:extLst>
              <a:ext uri="{FF2B5EF4-FFF2-40B4-BE49-F238E27FC236}">
                <a16:creationId xmlns:a16="http://schemas.microsoft.com/office/drawing/2014/main" id="{FB5B479A-29AB-6444-B9CD-BE348FD256DB}"/>
              </a:ext>
            </a:extLst>
          </p:cNvPr>
          <p:cNvSpPr/>
          <p:nvPr/>
        </p:nvSpPr>
        <p:spPr>
          <a:xfrm>
            <a:off x="1339645" y="6315740"/>
            <a:ext cx="4784708" cy="42530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36009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n 15">
            <a:extLst>
              <a:ext uri="{FF2B5EF4-FFF2-40B4-BE49-F238E27FC236}">
                <a16:creationId xmlns:a16="http://schemas.microsoft.com/office/drawing/2014/main" id="{67111598-E477-E348-B295-7AAF3682BA91}"/>
              </a:ext>
            </a:extLst>
          </p:cNvPr>
          <p:cNvSpPr/>
          <p:nvPr/>
        </p:nvSpPr>
        <p:spPr>
          <a:xfrm>
            <a:off x="657058" y="3227135"/>
            <a:ext cx="3537284" cy="3086100"/>
          </a:xfrm>
          <a:prstGeom prst="sun">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Moving, Copying and Removing Files</a:t>
            </a:r>
          </a:p>
        </p:txBody>
      </p:sp>
      <p:pic>
        <p:nvPicPr>
          <p:cNvPr id="2" name="Picture 1">
            <a:extLst>
              <a:ext uri="{FF2B5EF4-FFF2-40B4-BE49-F238E27FC236}">
                <a16:creationId xmlns:a16="http://schemas.microsoft.com/office/drawing/2014/main" id="{6A561882-7BAF-694F-87CB-00C143FF604A}"/>
              </a:ext>
            </a:extLst>
          </p:cNvPr>
          <p:cNvPicPr>
            <a:picLocks noChangeAspect="1"/>
          </p:cNvPicPr>
          <p:nvPr/>
        </p:nvPicPr>
        <p:blipFill>
          <a:blip r:embed="rId3"/>
          <a:stretch>
            <a:fillRect/>
          </a:stretch>
        </p:blipFill>
        <p:spPr>
          <a:xfrm>
            <a:off x="1326147" y="3514557"/>
            <a:ext cx="2406315" cy="2406315"/>
          </a:xfrm>
          <a:prstGeom prst="rect">
            <a:avLst/>
          </a:prstGeom>
        </p:spPr>
      </p:pic>
      <p:pic>
        <p:nvPicPr>
          <p:cNvPr id="4" name="Picture 3">
            <a:extLst>
              <a:ext uri="{FF2B5EF4-FFF2-40B4-BE49-F238E27FC236}">
                <a16:creationId xmlns:a16="http://schemas.microsoft.com/office/drawing/2014/main" id="{397393E6-56A3-5C43-AC42-32A502D2804A}"/>
              </a:ext>
            </a:extLst>
          </p:cNvPr>
          <p:cNvPicPr>
            <a:picLocks noChangeAspect="1"/>
          </p:cNvPicPr>
          <p:nvPr/>
        </p:nvPicPr>
        <p:blipFill>
          <a:blip r:embed="rId3"/>
          <a:stretch>
            <a:fillRect/>
          </a:stretch>
        </p:blipFill>
        <p:spPr>
          <a:xfrm>
            <a:off x="1326147" y="6208294"/>
            <a:ext cx="2136274" cy="2136274"/>
          </a:xfrm>
          <a:prstGeom prst="rect">
            <a:avLst/>
          </a:prstGeom>
        </p:spPr>
      </p:pic>
      <p:pic>
        <p:nvPicPr>
          <p:cNvPr id="7" name="Picture 6">
            <a:extLst>
              <a:ext uri="{FF2B5EF4-FFF2-40B4-BE49-F238E27FC236}">
                <a16:creationId xmlns:a16="http://schemas.microsoft.com/office/drawing/2014/main" id="{BE593503-3E6C-4C48-836B-2E3D3526275E}"/>
              </a:ext>
            </a:extLst>
          </p:cNvPr>
          <p:cNvPicPr>
            <a:picLocks noChangeAspect="1"/>
          </p:cNvPicPr>
          <p:nvPr/>
        </p:nvPicPr>
        <p:blipFill>
          <a:blip r:embed="rId3"/>
          <a:stretch>
            <a:fillRect/>
          </a:stretch>
        </p:blipFill>
        <p:spPr>
          <a:xfrm>
            <a:off x="10426700" y="3763213"/>
            <a:ext cx="1625600" cy="1625600"/>
          </a:xfrm>
          <a:prstGeom prst="rect">
            <a:avLst/>
          </a:prstGeom>
        </p:spPr>
      </p:pic>
      <p:sp>
        <p:nvSpPr>
          <p:cNvPr id="8" name="Right Arrow 7">
            <a:extLst>
              <a:ext uri="{FF2B5EF4-FFF2-40B4-BE49-F238E27FC236}">
                <a16:creationId xmlns:a16="http://schemas.microsoft.com/office/drawing/2014/main" id="{D2D1E6FD-4202-644D-9938-90E565FBD8C1}"/>
              </a:ext>
            </a:extLst>
          </p:cNvPr>
          <p:cNvSpPr/>
          <p:nvPr/>
        </p:nvSpPr>
        <p:spPr>
          <a:xfrm>
            <a:off x="8555121" y="4343403"/>
            <a:ext cx="1660358" cy="649705"/>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a:extLst>
              <a:ext uri="{FF2B5EF4-FFF2-40B4-BE49-F238E27FC236}">
                <a16:creationId xmlns:a16="http://schemas.microsoft.com/office/drawing/2014/main" id="{F1B6CC19-9189-1A4F-B66A-ABCF8E9DAE3B}"/>
              </a:ext>
            </a:extLst>
          </p:cNvPr>
          <p:cNvPicPr>
            <a:picLocks noChangeAspect="1"/>
          </p:cNvPicPr>
          <p:nvPr/>
        </p:nvPicPr>
        <p:blipFill>
          <a:blip r:embed="rId3"/>
          <a:stretch>
            <a:fillRect/>
          </a:stretch>
        </p:blipFill>
        <p:spPr>
          <a:xfrm>
            <a:off x="6640763" y="3763213"/>
            <a:ext cx="1625600" cy="1625600"/>
          </a:xfrm>
          <a:prstGeom prst="rect">
            <a:avLst/>
          </a:prstGeom>
        </p:spPr>
      </p:pic>
      <p:pic>
        <p:nvPicPr>
          <p:cNvPr id="10" name="Picture 9">
            <a:extLst>
              <a:ext uri="{FF2B5EF4-FFF2-40B4-BE49-F238E27FC236}">
                <a16:creationId xmlns:a16="http://schemas.microsoft.com/office/drawing/2014/main" id="{4BC2D311-DD03-7645-BB4B-83FF38858274}"/>
              </a:ext>
            </a:extLst>
          </p:cNvPr>
          <p:cNvPicPr>
            <a:picLocks noChangeAspect="1"/>
          </p:cNvPicPr>
          <p:nvPr/>
        </p:nvPicPr>
        <p:blipFill>
          <a:blip r:embed="rId3"/>
          <a:stretch>
            <a:fillRect/>
          </a:stretch>
        </p:blipFill>
        <p:spPr>
          <a:xfrm>
            <a:off x="1783347" y="6831929"/>
            <a:ext cx="2136274" cy="2136274"/>
          </a:xfrm>
          <a:prstGeom prst="rect">
            <a:avLst/>
          </a:prstGeom>
        </p:spPr>
      </p:pic>
      <p:grpSp>
        <p:nvGrpSpPr>
          <p:cNvPr id="17" name="Group 16">
            <a:extLst>
              <a:ext uri="{FF2B5EF4-FFF2-40B4-BE49-F238E27FC236}">
                <a16:creationId xmlns:a16="http://schemas.microsoft.com/office/drawing/2014/main" id="{E4A0F161-BABE-C44B-ACB8-3A27AE2D9F3F}"/>
              </a:ext>
            </a:extLst>
          </p:cNvPr>
          <p:cNvGrpSpPr/>
          <p:nvPr/>
        </p:nvGrpSpPr>
        <p:grpSpPr>
          <a:xfrm>
            <a:off x="7953542" y="5920872"/>
            <a:ext cx="2973137" cy="3561347"/>
            <a:chOff x="8266363" y="5920872"/>
            <a:chExt cx="2973137" cy="3561347"/>
          </a:xfrm>
        </p:grpSpPr>
        <p:pic>
          <p:nvPicPr>
            <p:cNvPr id="14" name="Picture 13">
              <a:extLst>
                <a:ext uri="{FF2B5EF4-FFF2-40B4-BE49-F238E27FC236}">
                  <a16:creationId xmlns:a16="http://schemas.microsoft.com/office/drawing/2014/main" id="{9D3D816A-9F40-E044-A43C-3654ED80B93D}"/>
                </a:ext>
              </a:extLst>
            </p:cNvPr>
            <p:cNvPicPr>
              <a:picLocks noChangeAspect="1"/>
            </p:cNvPicPr>
            <p:nvPr/>
          </p:nvPicPr>
          <p:blipFill>
            <a:blip r:embed="rId3"/>
            <a:stretch>
              <a:fillRect/>
            </a:stretch>
          </p:blipFill>
          <p:spPr>
            <a:xfrm>
              <a:off x="8361948" y="6310562"/>
              <a:ext cx="2781969" cy="2781969"/>
            </a:xfrm>
            <a:prstGeom prst="rect">
              <a:avLst/>
            </a:prstGeom>
          </p:spPr>
        </p:pic>
        <p:sp>
          <p:nvSpPr>
            <p:cNvPr id="15" name="Multiply 14">
              <a:extLst>
                <a:ext uri="{FF2B5EF4-FFF2-40B4-BE49-F238E27FC236}">
                  <a16:creationId xmlns:a16="http://schemas.microsoft.com/office/drawing/2014/main" id="{359BD5FB-0F3A-3E43-8A00-E11B78CF04AF}"/>
                </a:ext>
              </a:extLst>
            </p:cNvPr>
            <p:cNvSpPr/>
            <p:nvPr/>
          </p:nvSpPr>
          <p:spPr>
            <a:xfrm>
              <a:off x="8266363" y="5920872"/>
              <a:ext cx="2973137" cy="3561347"/>
            </a:xfrm>
            <a:prstGeom prst="mathMultiply">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6626546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pic>
        <p:nvPicPr>
          <p:cNvPr id="4" name="Picture 3">
            <a:extLst>
              <a:ext uri="{FF2B5EF4-FFF2-40B4-BE49-F238E27FC236}">
                <a16:creationId xmlns:a16="http://schemas.microsoft.com/office/drawing/2014/main" id="{F6EAC37A-101F-0E49-A7A9-FE51B934F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126" y="2303319"/>
            <a:ext cx="8590547" cy="6429403"/>
          </a:xfrm>
          <a:prstGeom prst="rect">
            <a:avLst/>
          </a:prstGeom>
        </p:spPr>
      </p:pic>
      <p:sp>
        <p:nvSpPr>
          <p:cNvPr id="5" name="TextBox 4">
            <a:extLst>
              <a:ext uri="{FF2B5EF4-FFF2-40B4-BE49-F238E27FC236}">
                <a16:creationId xmlns:a16="http://schemas.microsoft.com/office/drawing/2014/main" id="{B102CDCF-0BC6-7143-8563-0D48BC06DEC2}"/>
              </a:ext>
            </a:extLst>
          </p:cNvPr>
          <p:cNvSpPr txBox="1"/>
          <p:nvPr/>
        </p:nvSpPr>
        <p:spPr>
          <a:xfrm>
            <a:off x="9047995" y="8732722"/>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51900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3543300"/>
            <a:ext cx="10488132" cy="59622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a:spcBef>
                <a:spcPts val="600"/>
              </a:spcBef>
              <a:buSzTx/>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cp</a:t>
            </a:r>
            <a:r>
              <a:rPr lang="en-US" b="1" dirty="0">
                <a:latin typeface="Courier New" panose="02070309020205020404" pitchFamily="49" charset="0"/>
                <a:cs typeface="Courier New" panose="02070309020205020404" pitchFamily="49" charset="0"/>
              </a:rPr>
              <a:t> &lt;filename&gt; &lt;</a:t>
            </a:r>
            <a:r>
              <a:rPr lang="en-US" b="1" dirty="0" err="1">
                <a:latin typeface="Courier New" panose="02070309020205020404" pitchFamily="49" charset="0"/>
                <a:cs typeface="Courier New" panose="02070309020205020404" pitchFamily="49" charset="0"/>
              </a:rPr>
              <a:t>new_filename</a:t>
            </a:r>
            <a:r>
              <a:rPr lang="en-US" b="1" dirty="0">
                <a:latin typeface="Courier New" panose="02070309020205020404" pitchFamily="49" charset="0"/>
                <a:cs typeface="Courier New" panose="02070309020205020404" pitchFamily="49" charset="0"/>
              </a:rPr>
              <a:t>&gt;</a:t>
            </a:r>
          </a:p>
          <a:p>
            <a:pPr marL="571500" indent="-571500">
              <a:spcBef>
                <a:spcPts val="600"/>
              </a:spcBef>
              <a:buSzTx/>
              <a:buFont typeface="Arial" panose="020B0604020202020204" pitchFamily="34" charset="0"/>
              <a:buChar char="•"/>
            </a:pPr>
            <a:endParaRPr lang="en-US" dirty="0"/>
          </a:p>
          <a:p>
            <a:pPr marL="742950" indent="-742950">
              <a:spcBef>
                <a:spcPts val="600"/>
              </a:spcBef>
              <a:buSzTx/>
              <a:buFont typeface="+mj-lt"/>
              <a:buAutoNum type="arabicPeriod"/>
            </a:pPr>
            <a:r>
              <a:rPr lang="en-US" dirty="0"/>
              <a:t>Try this with </a:t>
            </a:r>
            <a:r>
              <a:rPr lang="en-US" b="1" dirty="0"/>
              <a:t>SRR098026.fastq</a:t>
            </a:r>
            <a:r>
              <a:rPr lang="en-US" dirty="0"/>
              <a:t> in the </a:t>
            </a:r>
            <a:r>
              <a:rPr lang="en-US" b="1" dirty="0" err="1">
                <a:latin typeface="Courier New" panose="02070309020205020404" pitchFamily="49" charset="0"/>
                <a:cs typeface="Courier New" panose="02070309020205020404" pitchFamily="49" charset="0"/>
              </a:rPr>
              <a:t>shell_data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untrimmed_fastq</a:t>
            </a:r>
            <a:r>
              <a:rPr lang="en-US" b="1" dirty="0">
                <a:latin typeface="Courier New" panose="02070309020205020404" pitchFamily="49" charset="0"/>
                <a:cs typeface="Courier New" panose="02070309020205020404" pitchFamily="49" charset="0"/>
              </a:rPr>
              <a:t> </a:t>
            </a:r>
            <a:r>
              <a:rPr lang="en-US" dirty="0"/>
              <a:t>directory, and call it </a:t>
            </a:r>
            <a:r>
              <a:rPr lang="en-US" b="1" dirty="0"/>
              <a:t>SR098026-copy.fastq</a:t>
            </a:r>
          </a:p>
          <a:p>
            <a:pPr marL="742950" indent="-742950">
              <a:spcBef>
                <a:spcPts val="600"/>
              </a:spcBef>
              <a:buSzTx/>
              <a:buFont typeface="+mj-lt"/>
              <a:buAutoNum type="arabicPeriod"/>
            </a:pPr>
            <a:r>
              <a:rPr lang="en-US" dirty="0"/>
              <a:t>List the files</a:t>
            </a:r>
          </a:p>
        </p:txBody>
      </p:sp>
    </p:spTree>
    <p:extLst>
      <p:ext uri="{BB962C8B-B14F-4D97-AF65-F5344CB8AC3E}">
        <p14:creationId xmlns:p14="http://schemas.microsoft.com/office/powerpoint/2010/main" val="196190454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5" name="TextBox 4">
            <a:extLst>
              <a:ext uri="{FF2B5EF4-FFF2-40B4-BE49-F238E27FC236}">
                <a16:creationId xmlns:a16="http://schemas.microsoft.com/office/drawing/2014/main" id="{B102CDCF-0BC6-7143-8563-0D48BC06DEC2}"/>
              </a:ext>
            </a:extLst>
          </p:cNvPr>
          <p:cNvSpPr txBox="1"/>
          <p:nvPr/>
        </p:nvSpPr>
        <p:spPr>
          <a:xfrm>
            <a:off x="9225513" y="8732722"/>
            <a:ext cx="230672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www_slon_pics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2C36712B-3F08-A142-BD74-68823F3D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65" y="2026275"/>
            <a:ext cx="10059670" cy="6706447"/>
          </a:xfrm>
          <a:prstGeom prst="rect">
            <a:avLst/>
          </a:prstGeom>
        </p:spPr>
      </p:pic>
      <p:sp>
        <p:nvSpPr>
          <p:cNvPr id="7" name="TextBox 6">
            <a:extLst>
              <a:ext uri="{FF2B5EF4-FFF2-40B4-BE49-F238E27FC236}">
                <a16:creationId xmlns:a16="http://schemas.microsoft.com/office/drawing/2014/main" id="{411C76F5-7D26-A14E-842B-76C3D3C01B37}"/>
              </a:ext>
            </a:extLst>
          </p:cNvPr>
          <p:cNvSpPr txBox="1"/>
          <p:nvPr/>
        </p:nvSpPr>
        <p:spPr>
          <a:xfrm>
            <a:off x="7974261" y="5011521"/>
            <a:ext cx="4078039" cy="656590"/>
          </a:xfrm>
          <a:prstGeom prst="rect">
            <a:avLst/>
          </a:prstGeom>
          <a:solidFill>
            <a:schemeClr val="bg1">
              <a:alpha val="93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Light"/>
              </a:rPr>
              <a:t>Nope, not this easy</a:t>
            </a:r>
          </a:p>
        </p:txBody>
      </p:sp>
    </p:spTree>
    <p:extLst>
      <p:ext uri="{BB962C8B-B14F-4D97-AF65-F5344CB8AC3E}">
        <p14:creationId xmlns:p14="http://schemas.microsoft.com/office/powerpoint/2010/main" val="20727324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err="1">
                <a:latin typeface="Courier New" panose="02070309020205020404" pitchFamily="49" charset="0"/>
                <a:ea typeface="Helvetica"/>
                <a:cs typeface="Courier New" panose="02070309020205020404" pitchFamily="49" charset="0"/>
                <a:sym typeface="Helvetica"/>
              </a:rPr>
              <a:t>mkdir</a:t>
            </a:r>
            <a:r>
              <a:rPr lang="en-US" b="1" dirty="0">
                <a:latin typeface="Courier New" panose="02070309020205020404" pitchFamily="49" charset="0"/>
                <a:ea typeface="Helvetica"/>
                <a:cs typeface="Courier New" panose="02070309020205020404" pitchFamily="49" charset="0"/>
                <a:sym typeface="Helvetica"/>
              </a:rPr>
              <a:t> &lt;filename&gt; </a:t>
            </a:r>
            <a:r>
              <a:rPr lang="en-US" dirty="0"/>
              <a:t>creates a directory with the name you choose</a:t>
            </a:r>
          </a:p>
          <a:p>
            <a:pPr hangingPunct="1"/>
            <a:r>
              <a:rPr lang="en-US" dirty="0">
                <a:latin typeface="Helvetica"/>
                <a:sym typeface="Helvetica"/>
              </a:rPr>
              <a:t>Try </a:t>
            </a:r>
            <a:r>
              <a:rPr lang="en-US" b="1" dirty="0" err="1">
                <a:latin typeface="Courier New" panose="02070309020205020404" pitchFamily="49" charset="0"/>
                <a:cs typeface="Courier New" panose="02070309020205020404" pitchFamily="49" charset="0"/>
                <a:sym typeface="Helvetica"/>
              </a:rPr>
              <a:t>mkdir</a:t>
            </a:r>
            <a:r>
              <a:rPr lang="en-US" b="1" dirty="0">
                <a:latin typeface="Courier New" panose="02070309020205020404" pitchFamily="49" charset="0"/>
                <a:cs typeface="Courier New" panose="02070309020205020404" pitchFamily="49" charset="0"/>
                <a:sym typeface="Helvetica"/>
              </a:rPr>
              <a:t> backup</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0842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1270000" y="334433"/>
            <a:ext cx="10464800" cy="1422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defTabSz="514095">
              <a:defRPr sz="7040"/>
            </a:lvl1pPr>
          </a:lstStyle>
          <a:p>
            <a:r>
              <a:t>Designed for ease of use:</a:t>
            </a:r>
          </a:p>
        </p:txBody>
      </p:sp>
      <p:pic>
        <p:nvPicPr>
          <p:cNvPr id="131" name="Screen Shot 2017-09-05 at 12.42.02 PM.png"/>
          <p:cNvPicPr>
            <a:picLocks noGrp="1" noChangeAspect="1"/>
          </p:cNvPicPr>
          <p:nvPr>
            <p:ph type="pic" idx="13"/>
          </p:nvPr>
        </p:nvPicPr>
        <p:blipFill>
          <a:blip r:embed="rId3">
            <a:extLst/>
          </a:blip>
          <a:srcRect t="7777" b="7777"/>
          <a:stretch>
            <a:fillRect/>
          </a:stretch>
        </p:blipFill>
        <p:spPr>
          <a:xfrm>
            <a:off x="1612900" y="2429933"/>
            <a:ext cx="9779000" cy="5918201"/>
          </a:xfrm>
          <a:prstGeom prst="rect">
            <a:avLst/>
          </a:prstGeom>
        </p:spPr>
      </p:pic>
      <p:pic>
        <p:nvPicPr>
          <p:cNvPr id="132" name="Screen Shot 2017-09-05 at 11.25.04 AM.png"/>
          <p:cNvPicPr>
            <a:picLocks noChangeAspect="1"/>
          </p:cNvPicPr>
          <p:nvPr/>
        </p:nvPicPr>
        <p:blipFill>
          <a:blip r:embed="rId4">
            <a:extLst/>
          </a:blip>
          <a:srcRect/>
          <a:stretch>
            <a:fillRect/>
          </a:stretch>
        </p:blipFill>
        <p:spPr>
          <a:xfrm>
            <a:off x="1612900" y="3490198"/>
            <a:ext cx="9779000" cy="3797671"/>
          </a:xfrm>
          <a:prstGeom prst="rect">
            <a:avLst/>
          </a:prstGeom>
          <a:ln w="12700">
            <a:miter lim="400000"/>
          </a:ln>
        </p:spPr>
      </p:pic>
      <p:sp>
        <p:nvSpPr>
          <p:cNvPr id="133" name="Shape 133"/>
          <p:cNvSpPr>
            <a:spLocks noGrp="1"/>
          </p:cNvSpPr>
          <p:nvPr>
            <p:ph type="title"/>
          </p:nvPr>
        </p:nvSpPr>
        <p:spPr>
          <a:xfrm>
            <a:off x="1270000" y="334433"/>
            <a:ext cx="10464800" cy="1422401"/>
          </a:xfrm>
          <a:prstGeom prst="rect">
            <a:avLst/>
          </a:prstGeom>
        </p:spPr>
        <p:txBody>
          <a:bodyPr/>
          <a:lstStyle/>
          <a:p>
            <a:r>
              <a:t>Designed for power</a:t>
            </a:r>
          </a:p>
        </p:txBody>
      </p:sp>
      <p:sp>
        <p:nvSpPr>
          <p:cNvPr id="134" name="Shape 134"/>
          <p:cNvSpPr/>
          <p:nvPr/>
        </p:nvSpPr>
        <p:spPr>
          <a:xfrm>
            <a:off x="4970828" y="330200"/>
            <a:ext cx="3063144" cy="177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1000" b="1">
                <a:latin typeface="Helvetica"/>
                <a:ea typeface="Helvetica"/>
                <a:cs typeface="Helvetica"/>
                <a:sym typeface="Helvetica"/>
              </a:defRPr>
            </a:lvl1pPr>
          </a:lstStyle>
          <a:p>
            <a:r>
              <a:t>NOT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1000" fill="hold"/>
                                        <p:tgtEl>
                                          <p:spTgt spid="134"/>
                                        </p:tgtEl>
                                        <p:attrNameLst>
                                          <p:attrName>ppt_x</p:attrName>
                                        </p:attrNameLst>
                                      </p:cBhvr>
                                      <p:tavLst>
                                        <p:tav tm="0">
                                          <p:val>
                                            <p:strVal val="#ppt_x"/>
                                          </p:val>
                                        </p:tav>
                                        <p:tav tm="100000">
                                          <p:val>
                                            <p:strVal val="#ppt_x"/>
                                          </p:val>
                                        </p:tav>
                                      </p:tavLst>
                                    </p:anim>
                                    <p:anim calcmode="lin" valueType="num">
                                      <p:cBhvr>
                                        <p:cTn id="8" dur="100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iterate>
                                    <p:tmAbs val="0"/>
                                  </p:iterate>
                                  <p:childTnLst>
                                    <p:set>
                                      <p:cBhvr>
                                        <p:cTn id="12" fill="hold">
                                          <p:stCondLst>
                                            <p:cond delay="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3" nodeType="clickEffect">
                                  <p:stCondLst>
                                    <p:cond delay="0"/>
                                  </p:stCondLst>
                                  <p:iterate>
                                    <p:tmAbs val="0"/>
                                  </p:iterate>
                                  <p:childTnLst>
                                    <p:set>
                                      <p:cBhvr>
                                        <p:cTn id="16" fill="hold">
                                          <p:stCondLst>
                                            <p:cond delay="0"/>
                                          </p:stCondLst>
                                        </p:cTn>
                                        <p:tgtEl>
                                          <p:spTgt spid="1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2" animBg="1" advAuto="0"/>
      <p:bldP spid="132" grpId="5" animBg="1" advAuto="0"/>
      <p:bldP spid="133" grpId="4" animBg="1" advAuto="0"/>
      <p:bldP spid="134" grpId="1" animBg="1" advAuto="0"/>
      <p:bldP spid="134"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endParaRPr lang="en-US" b="1" dirty="0"/>
          </a:p>
        </p:txBody>
      </p:sp>
      <p:pic>
        <p:nvPicPr>
          <p:cNvPr id="4" name="Picture 3">
            <a:extLst>
              <a:ext uri="{FF2B5EF4-FFF2-40B4-BE49-F238E27FC236}">
                <a16:creationId xmlns:a16="http://schemas.microsoft.com/office/drawing/2014/main" id="{D3F3461F-D46A-9F42-9EA3-17852726C3D7}"/>
              </a:ext>
            </a:extLst>
          </p:cNvPr>
          <p:cNvPicPr>
            <a:picLocks noChangeAspect="1"/>
          </p:cNvPicPr>
          <p:nvPr/>
        </p:nvPicPr>
        <p:blipFill>
          <a:blip r:embed="rId3"/>
          <a:stretch>
            <a:fillRect/>
          </a:stretch>
        </p:blipFill>
        <p:spPr>
          <a:xfrm>
            <a:off x="4365868" y="2425808"/>
            <a:ext cx="4268177" cy="5467730"/>
          </a:xfrm>
          <a:prstGeom prst="rect">
            <a:avLst/>
          </a:prstGeom>
        </p:spPr>
      </p:pic>
    </p:spTree>
    <p:extLst>
      <p:ext uri="{BB962C8B-B14F-4D97-AF65-F5344CB8AC3E}">
        <p14:creationId xmlns:p14="http://schemas.microsoft.com/office/powerpoint/2010/main" val="200123563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a:latin typeface="Courier New" panose="02070309020205020404" pitchFamily="49" charset="0"/>
                <a:ea typeface="Helvetica"/>
                <a:cs typeface="Courier New" panose="02070309020205020404" pitchFamily="49" charset="0"/>
                <a:sym typeface="Helvetica"/>
              </a:rPr>
              <a:t>mv &lt;filename&gt; &lt;directory&gt;</a:t>
            </a:r>
            <a:r>
              <a:rPr lang="en-US" b="1" i="1" dirty="0">
                <a:latin typeface="Courier New" panose="02070309020205020404" pitchFamily="49" charset="0"/>
                <a:ea typeface="Helvetica"/>
                <a:cs typeface="Courier New" panose="02070309020205020404" pitchFamily="49" charset="0"/>
                <a:sym typeface="Helvetica"/>
              </a:rPr>
              <a:t> </a:t>
            </a:r>
            <a:r>
              <a:rPr lang="en-US" dirty="0"/>
              <a:t>will move a file to a different directory</a:t>
            </a:r>
          </a:p>
          <a:p>
            <a:pPr marL="0" indent="0" hangingPunct="1">
              <a:buNone/>
            </a:pPr>
            <a:endParaRPr lang="en-US" dirty="0"/>
          </a:p>
          <a:p>
            <a:pPr hangingPunct="1">
              <a:spcBef>
                <a:spcPts val="0"/>
              </a:spcBef>
            </a:pPr>
            <a:r>
              <a:rPr lang="en-US" b="1" dirty="0">
                <a:latin typeface="Courier New" panose="02070309020205020404" pitchFamily="49" charset="0"/>
                <a:cs typeface="Courier New" panose="02070309020205020404" pitchFamily="49" charset="0"/>
                <a:sym typeface="Helvetica"/>
              </a:rPr>
              <a:t>mv</a:t>
            </a:r>
            <a:r>
              <a:rPr lang="en-US" dirty="0">
                <a:latin typeface="Courier New" panose="02070309020205020404" pitchFamily="49" charset="0"/>
                <a:cs typeface="Courier New" panose="02070309020205020404" pitchFamily="49" charset="0"/>
                <a:sym typeface="Helvetica"/>
              </a:rPr>
              <a:t> </a:t>
            </a:r>
            <a:r>
              <a:rPr lang="en-US" dirty="0">
                <a:sym typeface="Helvetica"/>
              </a:rPr>
              <a:t>is also the command for renaming files (without copying)</a:t>
            </a:r>
          </a:p>
          <a:p>
            <a:pPr marL="444500" lvl="1" indent="0" hangingPunct="1">
              <a:spcBef>
                <a:spcPts val="0"/>
              </a:spcBef>
              <a:buNone/>
            </a:pPr>
            <a:endParaRPr lang="en-US" b="1" dirty="0">
              <a:sym typeface="Helvetica"/>
            </a:endParaRPr>
          </a:p>
          <a:p>
            <a:pPr marL="1778000" lvl="4" indent="0" hangingPunct="1">
              <a:spcBef>
                <a:spcPts val="0"/>
              </a:spcBef>
              <a:buNone/>
            </a:pPr>
            <a:r>
              <a:rPr lang="en-US" b="1" dirty="0">
                <a:latin typeface="Courier New" panose="02070309020205020404" pitchFamily="49" charset="0"/>
                <a:cs typeface="Courier New" panose="02070309020205020404" pitchFamily="49" charset="0"/>
                <a:sym typeface="Helvetica"/>
              </a:rPr>
              <a:t>mv &lt;filename&gt; &lt;</a:t>
            </a:r>
            <a:r>
              <a:rPr lang="en-US" b="1" dirty="0" err="1">
                <a:latin typeface="Courier New" panose="02070309020205020404" pitchFamily="49" charset="0"/>
                <a:cs typeface="Courier New" panose="02070309020205020404" pitchFamily="49" charset="0"/>
                <a:sym typeface="Helvetica"/>
              </a:rPr>
              <a:t>new_filename</a:t>
            </a:r>
            <a:r>
              <a:rPr lang="en-US" b="1" dirty="0">
                <a:latin typeface="Courier New" panose="02070309020205020404" pitchFamily="49" charset="0"/>
                <a:cs typeface="Courier New" panose="02070309020205020404" pitchFamily="49" charset="0"/>
                <a:sym typeface="Helvetica"/>
              </a:rPr>
              <a:t>&gt;</a:t>
            </a:r>
          </a:p>
        </p:txBody>
      </p:sp>
    </p:spTree>
    <p:extLst>
      <p:ext uri="{BB962C8B-B14F-4D97-AF65-F5344CB8AC3E}">
        <p14:creationId xmlns:p14="http://schemas.microsoft.com/office/powerpoint/2010/main" val="6884936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Screen Shot 2017-09-06 at 11.02.55 PM.png"/>
          <p:cNvPicPr>
            <a:picLocks noChangeAspect="1"/>
          </p:cNvPicPr>
          <p:nvPr/>
        </p:nvPicPr>
        <p:blipFill>
          <a:blip r:embed="rId3">
            <a:extLst/>
          </a:blip>
          <a:stretch>
            <a:fillRect/>
          </a:stretch>
        </p:blipFill>
        <p:spPr>
          <a:xfrm>
            <a:off x="1295400" y="875247"/>
            <a:ext cx="10414000" cy="6311901"/>
          </a:xfrm>
          <a:prstGeom prst="rect">
            <a:avLst/>
          </a:prstGeom>
          <a:ln w="12700">
            <a:miter lim="400000"/>
          </a:ln>
        </p:spPr>
      </p:pic>
      <p:grpSp>
        <p:nvGrpSpPr>
          <p:cNvPr id="277" name="Group 277"/>
          <p:cNvGrpSpPr/>
          <p:nvPr/>
        </p:nvGrpSpPr>
        <p:grpSpPr>
          <a:xfrm>
            <a:off x="1087886" y="7930200"/>
            <a:ext cx="10829027" cy="1270001"/>
            <a:chOff x="0" y="0"/>
            <a:chExt cx="10829025" cy="1270000"/>
          </a:xfrm>
        </p:grpSpPr>
        <p:sp>
          <p:nvSpPr>
            <p:cNvPr id="275" name="Shape 275"/>
            <p:cNvSpPr/>
            <p:nvPr/>
          </p:nvSpPr>
          <p:spPr>
            <a:xfrm>
              <a:off x="0" y="0"/>
              <a:ext cx="10829026" cy="1270000"/>
            </a:xfrm>
            <a:prstGeom prst="rect">
              <a:avLst/>
            </a:prstGeom>
            <a:blipFill rotWithShape="1">
              <a:blip r:embed="rId4"/>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276" name="Screen Shot 2017-09-06 at 11.04.08 PM.png"/>
            <p:cNvPicPr>
              <a:picLocks noChangeAspect="1"/>
            </p:cNvPicPr>
            <p:nvPr/>
          </p:nvPicPr>
          <p:blipFill>
            <a:blip r:embed="rId5">
              <a:extLst/>
            </a:blip>
            <a:stretch>
              <a:fillRect/>
            </a:stretch>
          </p:blipFill>
          <p:spPr>
            <a:xfrm>
              <a:off x="220213" y="209550"/>
              <a:ext cx="10388601" cy="850900"/>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8" name="Picture 7">
            <a:extLst>
              <a:ext uri="{FF2B5EF4-FFF2-40B4-BE49-F238E27FC236}">
                <a16:creationId xmlns:a16="http://schemas.microsoft.com/office/drawing/2014/main" id="{641CF4A5-ED47-B240-B014-73D9A4164C0A}"/>
              </a:ext>
            </a:extLst>
          </p:cNvPr>
          <p:cNvPicPr>
            <a:picLocks noChangeAspect="1"/>
          </p:cNvPicPr>
          <p:nvPr/>
        </p:nvPicPr>
        <p:blipFill>
          <a:blip r:embed="rId3"/>
          <a:stretch>
            <a:fillRect/>
          </a:stretch>
        </p:blipFill>
        <p:spPr>
          <a:xfrm>
            <a:off x="2794000" y="2187819"/>
            <a:ext cx="7416800" cy="6819900"/>
          </a:xfrm>
          <a:prstGeom prst="rect">
            <a:avLst/>
          </a:prstGeom>
          <a:ln>
            <a:solidFill>
              <a:schemeClr val="tx1"/>
            </a:solidFill>
          </a:ln>
        </p:spPr>
      </p:pic>
      <p:sp>
        <p:nvSpPr>
          <p:cNvPr id="3" name="Rectangle 2">
            <a:extLst>
              <a:ext uri="{FF2B5EF4-FFF2-40B4-BE49-F238E27FC236}">
                <a16:creationId xmlns:a16="http://schemas.microsoft.com/office/drawing/2014/main" id="{4D8A98F5-47FE-4D41-862E-EDEDDE5A936E}"/>
              </a:ext>
            </a:extLst>
          </p:cNvPr>
          <p:cNvSpPr/>
          <p:nvPr/>
        </p:nvSpPr>
        <p:spPr>
          <a:xfrm>
            <a:off x="2934586" y="4040372"/>
            <a:ext cx="3083442" cy="3827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90446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6" name="Picture 5">
            <a:extLst>
              <a:ext uri="{FF2B5EF4-FFF2-40B4-BE49-F238E27FC236}">
                <a16:creationId xmlns:a16="http://schemas.microsoft.com/office/drawing/2014/main" id="{093056B7-033A-2447-A4A1-AF3EA2DD61F7}"/>
              </a:ext>
            </a:extLst>
          </p:cNvPr>
          <p:cNvPicPr>
            <a:picLocks noChangeAspect="1"/>
          </p:cNvPicPr>
          <p:nvPr/>
        </p:nvPicPr>
        <p:blipFill>
          <a:blip r:embed="rId3"/>
          <a:stretch>
            <a:fillRect/>
          </a:stretch>
        </p:blipFill>
        <p:spPr>
          <a:xfrm>
            <a:off x="820022" y="2603500"/>
            <a:ext cx="11364756" cy="6552828"/>
          </a:xfrm>
          <a:prstGeom prst="rect">
            <a:avLst/>
          </a:prstGeom>
        </p:spPr>
      </p:pic>
    </p:spTree>
    <p:extLst>
      <p:ext uri="{BB962C8B-B14F-4D97-AF65-F5344CB8AC3E}">
        <p14:creationId xmlns:p14="http://schemas.microsoft.com/office/powerpoint/2010/main" val="20881849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chmod</a:t>
            </a:r>
            <a:r>
              <a:rPr lang="en-US" b="1" dirty="0">
                <a:latin typeface="Courier New" panose="02070309020205020404" pitchFamily="49" charset="0"/>
                <a:ea typeface="Helvetica"/>
                <a:cs typeface="Courier New" panose="02070309020205020404" pitchFamily="49" charset="0"/>
                <a:sym typeface="Helvetica"/>
              </a:rPr>
              <a:t> -w &lt;filename&gt;</a:t>
            </a:r>
            <a:r>
              <a:rPr lang="en-US" b="1" i="1" dirty="0">
                <a:latin typeface="Courier New" panose="02070309020205020404" pitchFamily="49" charset="0"/>
                <a:ea typeface="Helvetica"/>
                <a:cs typeface="Courier New" panose="02070309020205020404" pitchFamily="49" charset="0"/>
                <a:sym typeface="Helvetica"/>
              </a:rPr>
              <a:t> </a:t>
            </a:r>
            <a:r>
              <a:rPr lang="en-US" dirty="0">
                <a:ea typeface="Helvetica"/>
                <a:cs typeface="Helvetica"/>
                <a:sym typeface="Helvetica"/>
              </a:rPr>
              <a:t>will remove the “write” permission for the file</a:t>
            </a:r>
          </a:p>
          <a:p>
            <a:pPr hangingPunct="1">
              <a:spcBef>
                <a:spcPts val="1200"/>
              </a:spcBef>
            </a:pPr>
            <a:r>
              <a:rPr lang="en-US" dirty="0">
                <a:ea typeface="Helvetica"/>
                <a:cs typeface="Helvetica"/>
                <a:sym typeface="Helvetica"/>
              </a:rPr>
              <a:t>You can add or remove </a:t>
            </a:r>
            <a:r>
              <a:rPr lang="en-US" b="1" dirty="0">
                <a:ea typeface="Helvetica"/>
                <a:cs typeface="Helvetica"/>
                <a:sym typeface="Helvetica"/>
              </a:rPr>
              <a:t>read, write, and execute </a:t>
            </a:r>
            <a:r>
              <a:rPr lang="en-US" dirty="0">
                <a:ea typeface="Helvetica"/>
                <a:cs typeface="Helvetica"/>
                <a:sym typeface="Helvetica"/>
              </a:rPr>
              <a:t>permissions, depending on your own user level permissions in the file system</a:t>
            </a:r>
          </a:p>
          <a:p>
            <a:pPr hangingPunct="1"/>
            <a:endParaRPr lang="en-US" dirty="0">
              <a:ea typeface="Helvetica"/>
              <a:cs typeface="Helvetica"/>
              <a:sym typeface="Helvetica"/>
            </a:endParaRPr>
          </a:p>
        </p:txBody>
      </p:sp>
    </p:spTree>
    <p:extLst>
      <p:ext uri="{BB962C8B-B14F-4D97-AF65-F5344CB8AC3E}">
        <p14:creationId xmlns:p14="http://schemas.microsoft.com/office/powerpoint/2010/main" val="121880697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pic>
        <p:nvPicPr>
          <p:cNvPr id="4" name="Picture 3">
            <a:extLst>
              <a:ext uri="{FF2B5EF4-FFF2-40B4-BE49-F238E27FC236}">
                <a16:creationId xmlns:a16="http://schemas.microsoft.com/office/drawing/2014/main" id="{1E132A98-635C-4E44-907A-D8777D069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0" y="1705828"/>
            <a:ext cx="11711259" cy="7480409"/>
          </a:xfrm>
          <a:prstGeom prst="rect">
            <a:avLst/>
          </a:prstGeom>
        </p:spPr>
      </p:pic>
      <p:sp>
        <p:nvSpPr>
          <p:cNvPr id="5" name="Rectangle 4">
            <a:extLst>
              <a:ext uri="{FF2B5EF4-FFF2-40B4-BE49-F238E27FC236}">
                <a16:creationId xmlns:a16="http://schemas.microsoft.com/office/drawing/2014/main" id="{0E8FA589-7440-874F-9EB1-2B6A379B79EE}"/>
              </a:ext>
            </a:extLst>
          </p:cNvPr>
          <p:cNvSpPr/>
          <p:nvPr/>
        </p:nvSpPr>
        <p:spPr>
          <a:xfrm>
            <a:off x="1226634" y="2787805"/>
            <a:ext cx="5275766" cy="62000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1145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rm</a:t>
            </a:r>
            <a:r>
              <a:rPr lang="en-US" b="1" dirty="0">
                <a:latin typeface="Courier New" panose="02070309020205020404" pitchFamily="49" charset="0"/>
                <a:ea typeface="Helvetica"/>
                <a:cs typeface="Courier New" panose="02070309020205020404" pitchFamily="49" charset="0"/>
                <a:sym typeface="Helvetica"/>
              </a:rPr>
              <a:t> &lt;filename&gt;</a:t>
            </a:r>
            <a:r>
              <a:rPr lang="en-US" b="1" i="1" dirty="0">
                <a:latin typeface="Courier New" panose="02070309020205020404" pitchFamily="49" charset="0"/>
                <a:ea typeface="Helvetica"/>
                <a:cs typeface="Courier New" panose="02070309020205020404" pitchFamily="49" charset="0"/>
                <a:sym typeface="Helvetica"/>
              </a:rPr>
              <a:t> </a:t>
            </a:r>
            <a:r>
              <a:rPr lang="en-US" dirty="0">
                <a:ea typeface="Helvetica"/>
                <a:cs typeface="Helvetica"/>
                <a:sym typeface="Helvetica"/>
              </a:rPr>
              <a:t>will remove the file</a:t>
            </a:r>
          </a:p>
          <a:p>
            <a:pPr marL="444500" lvl="1" indent="0" hangingPunct="1">
              <a:spcBef>
                <a:spcPts val="1200"/>
              </a:spcBef>
              <a:buNone/>
            </a:pPr>
            <a:r>
              <a:rPr lang="en-US" i="1" u="sng" dirty="0">
                <a:solidFill>
                  <a:srgbClr val="C00000"/>
                </a:solidFill>
                <a:ea typeface="Helvetica"/>
                <a:cs typeface="Helvetica"/>
                <a:sym typeface="Helvetica"/>
              </a:rPr>
              <a:t>Note:</a:t>
            </a:r>
            <a:r>
              <a:rPr lang="en-US" i="1" dirty="0">
                <a:solidFill>
                  <a:srgbClr val="C00000"/>
                </a:solidFill>
                <a:ea typeface="Helvetica"/>
                <a:cs typeface="Helvetica"/>
                <a:sym typeface="Helvetica"/>
              </a:rPr>
              <a:t> removing a file in the shell removes it forever. There is no trash can here.</a:t>
            </a:r>
          </a:p>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rm</a:t>
            </a:r>
            <a:r>
              <a:rPr lang="en-US" dirty="0">
                <a:ea typeface="Helvetica"/>
                <a:cs typeface="Helvetica"/>
                <a:sym typeface="Helvetica"/>
              </a:rPr>
              <a:t> will not remove directories</a:t>
            </a:r>
          </a:p>
          <a:p>
            <a:pPr lvl="1" hangingPunct="1">
              <a:spcBef>
                <a:spcPts val="1200"/>
              </a:spcBef>
            </a:pPr>
            <a:r>
              <a:rPr lang="en-US" sz="3200" dirty="0">
                <a:ea typeface="Helvetica"/>
                <a:cs typeface="Helvetica"/>
                <a:sym typeface="Helvetica"/>
              </a:rPr>
              <a:t>To remove a directory and its contents, use </a:t>
            </a:r>
            <a:r>
              <a:rPr lang="en-US" sz="3200" b="1" dirty="0" err="1">
                <a:latin typeface="Courier New" panose="02070309020205020404" pitchFamily="49" charset="0"/>
                <a:ea typeface="Helvetica"/>
                <a:cs typeface="Courier New" panose="02070309020205020404" pitchFamily="49" charset="0"/>
                <a:sym typeface="Helvetica"/>
              </a:rPr>
              <a:t>rm</a:t>
            </a:r>
            <a:r>
              <a:rPr lang="en-US" sz="3200" b="1" dirty="0">
                <a:latin typeface="Courier New" panose="02070309020205020404" pitchFamily="49" charset="0"/>
                <a:ea typeface="Helvetica"/>
                <a:cs typeface="Courier New" panose="02070309020205020404" pitchFamily="49" charset="0"/>
                <a:sym typeface="Helvetica"/>
              </a:rPr>
              <a:t> -r</a:t>
            </a:r>
            <a:r>
              <a:rPr lang="en-US" sz="3200" dirty="0">
                <a:ea typeface="Helvetica"/>
                <a:cs typeface="Helvetica"/>
                <a:sym typeface="Helvetica"/>
              </a:rPr>
              <a:t> for “</a:t>
            </a:r>
            <a:r>
              <a:rPr lang="en-US" sz="3200" b="1" dirty="0">
                <a:ea typeface="Helvetica"/>
                <a:cs typeface="Helvetica"/>
                <a:sym typeface="Helvetica"/>
              </a:rPr>
              <a:t>recursive</a:t>
            </a:r>
            <a:r>
              <a:rPr lang="en-US" sz="3200" dirty="0">
                <a:ea typeface="Helvetica"/>
                <a:cs typeface="Helvetica"/>
                <a:sym typeface="Helvetica"/>
              </a:rPr>
              <a:t>” removal</a:t>
            </a:r>
          </a:p>
          <a:p>
            <a:pPr lvl="1" hangingPunct="1">
              <a:spcBef>
                <a:spcPts val="1200"/>
              </a:spcBef>
            </a:pPr>
            <a:r>
              <a:rPr lang="en-US" sz="3200" dirty="0">
                <a:ea typeface="Helvetica"/>
                <a:cs typeface="Helvetica"/>
                <a:sym typeface="Helvetica"/>
              </a:rPr>
              <a:t>To have the shell ask you if it’s okay to remove the file(s), add the </a:t>
            </a:r>
            <a:r>
              <a:rPr lang="en-US" sz="3200" b="1" dirty="0">
                <a:latin typeface="Courier New" panose="02070309020205020404" pitchFamily="49" charset="0"/>
                <a:ea typeface="Helvetica"/>
                <a:cs typeface="Courier New" panose="02070309020205020404" pitchFamily="49" charset="0"/>
                <a:sym typeface="Helvetica"/>
              </a:rPr>
              <a:t>-</a:t>
            </a:r>
            <a:r>
              <a:rPr lang="en-US" sz="3200" b="1" dirty="0" err="1">
                <a:latin typeface="Courier New" panose="02070309020205020404" pitchFamily="49" charset="0"/>
                <a:ea typeface="Helvetica"/>
                <a:cs typeface="Courier New" panose="02070309020205020404" pitchFamily="49" charset="0"/>
                <a:sym typeface="Helvetica"/>
              </a:rPr>
              <a:t>i</a:t>
            </a:r>
            <a:r>
              <a:rPr lang="en-US" sz="3200" dirty="0">
                <a:ea typeface="Helvetica"/>
                <a:cs typeface="Helvetica"/>
                <a:sym typeface="Helvetica"/>
              </a:rPr>
              <a:t> flag for “</a:t>
            </a:r>
            <a:r>
              <a:rPr lang="en-US" sz="3200" b="1" dirty="0">
                <a:ea typeface="Helvetica"/>
                <a:cs typeface="Helvetica"/>
                <a:sym typeface="Helvetica"/>
              </a:rPr>
              <a:t>interactive</a:t>
            </a:r>
            <a:r>
              <a:rPr lang="en-US" sz="3200" dirty="0">
                <a:ea typeface="Helvetica"/>
                <a:cs typeface="Helvetica"/>
                <a:sym typeface="Helvetica"/>
              </a:rPr>
              <a:t>” mode</a:t>
            </a:r>
          </a:p>
          <a:p>
            <a:pPr hangingPunct="1">
              <a:spcBef>
                <a:spcPts val="1200"/>
              </a:spcBef>
            </a:pPr>
            <a:endParaRPr lang="en-US" dirty="0">
              <a:ea typeface="Helvetica"/>
              <a:cs typeface="Helvetica"/>
              <a:sym typeface="Helvetica"/>
            </a:endParaRPr>
          </a:p>
        </p:txBody>
      </p:sp>
    </p:spTree>
    <p:extLst>
      <p:ext uri="{BB962C8B-B14F-4D97-AF65-F5344CB8AC3E}">
        <p14:creationId xmlns:p14="http://schemas.microsoft.com/office/powerpoint/2010/main" val="14325838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5BDAEA-0329-954F-B331-286293514422}"/>
              </a:ext>
            </a:extLst>
          </p:cNvPr>
          <p:cNvPicPr>
            <a:picLocks noChangeAspect="1"/>
          </p:cNvPicPr>
          <p:nvPr/>
        </p:nvPicPr>
        <p:blipFill>
          <a:blip r:embed="rId3"/>
          <a:stretch>
            <a:fillRect/>
          </a:stretch>
        </p:blipFill>
        <p:spPr>
          <a:xfrm>
            <a:off x="404942" y="2488019"/>
            <a:ext cx="12160527" cy="3921641"/>
          </a:xfrm>
          <a:prstGeom prst="rect">
            <a:avLst/>
          </a:prstGeom>
        </p:spPr>
      </p:pic>
    </p:spTree>
    <p:extLst>
      <p:ext uri="{BB962C8B-B14F-4D97-AF65-F5344CB8AC3E}">
        <p14:creationId xmlns:p14="http://schemas.microsoft.com/office/powerpoint/2010/main" val="91774924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7">
            <a:extLst>
              <a:ext uri="{FF2B5EF4-FFF2-40B4-BE49-F238E27FC236}">
                <a16:creationId xmlns:a16="http://schemas.microsoft.com/office/drawing/2014/main" id="{7E9D704A-5747-064E-9653-57253BBF5935}"/>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Writing Files</a:t>
            </a:r>
          </a:p>
        </p:txBody>
      </p:sp>
      <p:pic>
        <p:nvPicPr>
          <p:cNvPr id="4" name="Picture 3">
            <a:extLst>
              <a:ext uri="{FF2B5EF4-FFF2-40B4-BE49-F238E27FC236}">
                <a16:creationId xmlns:a16="http://schemas.microsoft.com/office/drawing/2014/main" id="{1A51FCAB-C0BB-FC48-9DD4-8330DD827264}"/>
              </a:ext>
            </a:extLst>
          </p:cNvPr>
          <p:cNvPicPr>
            <a:picLocks noChangeAspect="1"/>
          </p:cNvPicPr>
          <p:nvPr/>
        </p:nvPicPr>
        <p:blipFill rotWithShape="1">
          <a:blip r:embed="rId3">
            <a:extLst>
              <a:ext uri="{28A0092B-C50C-407E-A947-70E740481C1C}">
                <a14:useLocalDpi xmlns:a14="http://schemas.microsoft.com/office/drawing/2010/main" val="0"/>
              </a:ext>
            </a:extLst>
          </a:blip>
          <a:srcRect l="6050" r="7325"/>
          <a:stretch/>
        </p:blipFill>
        <p:spPr>
          <a:xfrm>
            <a:off x="2294860" y="1824805"/>
            <a:ext cx="8415080" cy="6479135"/>
          </a:xfrm>
          <a:prstGeom prst="rect">
            <a:avLst/>
          </a:prstGeom>
        </p:spPr>
      </p:pic>
      <p:sp>
        <p:nvSpPr>
          <p:cNvPr id="5" name="TextBox 4">
            <a:extLst>
              <a:ext uri="{FF2B5EF4-FFF2-40B4-BE49-F238E27FC236}">
                <a16:creationId xmlns:a16="http://schemas.microsoft.com/office/drawing/2014/main" id="{2CAF8894-1A01-5643-AAF4-B8A770739A89}"/>
              </a:ext>
            </a:extLst>
          </p:cNvPr>
          <p:cNvSpPr txBox="1"/>
          <p:nvPr/>
        </p:nvSpPr>
        <p:spPr>
          <a:xfrm>
            <a:off x="8909767" y="8303940"/>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Pexels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6323141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5400" dirty="0"/>
              <a:t>Introducing the Shell</a:t>
            </a:r>
            <a:br>
              <a:rPr lang="en-US" sz="5400" dirty="0"/>
            </a:br>
            <a:r>
              <a:rPr lang="en-US" sz="5400" dirty="0"/>
              <a:t>Why use it?</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504" y="3572540"/>
            <a:ext cx="9901296" cy="5476418"/>
          </a:xfrm>
          <a:prstGeom prst="rect">
            <a:avLst/>
          </a:prstGeom>
        </p:spPr>
      </p:pic>
      <p:sp>
        <p:nvSpPr>
          <p:cNvPr id="10" name="TextBox 9">
            <a:extLst>
              <a:ext uri="{FF2B5EF4-FFF2-40B4-BE49-F238E27FC236}">
                <a16:creationId xmlns:a16="http://schemas.microsoft.com/office/drawing/2014/main" id="{1E170403-D3A6-2B4F-A814-2125178A52BE}"/>
              </a:ext>
            </a:extLst>
          </p:cNvPr>
          <p:cNvSpPr txBox="1"/>
          <p:nvPr/>
        </p:nvSpPr>
        <p:spPr>
          <a:xfrm>
            <a:off x="9764671" y="9238659"/>
            <a:ext cx="181139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Photo by Anthony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2C8CB2C5-D985-9B45-B01C-FF6F0ED34DCD}"/>
              </a:ext>
            </a:extLst>
          </p:cNvPr>
          <p:cNvPicPr>
            <a:picLocks noChangeAspect="1"/>
          </p:cNvPicPr>
          <p:nvPr/>
        </p:nvPicPr>
        <p:blipFill>
          <a:blip r:embed="rId4"/>
          <a:stretch>
            <a:fillRect/>
          </a:stretch>
        </p:blipFill>
        <p:spPr>
          <a:xfrm>
            <a:off x="2228343" y="6796215"/>
            <a:ext cx="1255830" cy="2712593"/>
          </a:xfrm>
          <a:prstGeom prst="rect">
            <a:avLst/>
          </a:prstGeom>
        </p:spPr>
      </p:pic>
      <p:grpSp>
        <p:nvGrpSpPr>
          <p:cNvPr id="4" name="Group 3">
            <a:extLst>
              <a:ext uri="{FF2B5EF4-FFF2-40B4-BE49-F238E27FC236}">
                <a16:creationId xmlns:a16="http://schemas.microsoft.com/office/drawing/2014/main" id="{67EC1CA5-1371-A04F-B1DB-5DA7C643AA5D}"/>
              </a:ext>
            </a:extLst>
          </p:cNvPr>
          <p:cNvGrpSpPr/>
          <p:nvPr/>
        </p:nvGrpSpPr>
        <p:grpSpPr>
          <a:xfrm>
            <a:off x="73353" y="6796215"/>
            <a:ext cx="2154990" cy="1320331"/>
            <a:chOff x="1118924" y="5494248"/>
            <a:chExt cx="2154990" cy="1320331"/>
          </a:xfrm>
        </p:grpSpPr>
        <p:sp>
          <p:nvSpPr>
            <p:cNvPr id="11" name="TextBox 10">
              <a:extLst>
                <a:ext uri="{FF2B5EF4-FFF2-40B4-BE49-F238E27FC236}">
                  <a16:creationId xmlns:a16="http://schemas.microsoft.com/office/drawing/2014/main" id="{FAFADE6E-B7B1-434D-B21D-9BA52573FFF4}"/>
                </a:ext>
              </a:extLst>
            </p:cNvPr>
            <p:cNvSpPr txBox="1"/>
            <p:nvPr/>
          </p:nvSpPr>
          <p:spPr>
            <a:xfrm>
              <a:off x="1288614" y="5790037"/>
              <a:ext cx="1879457" cy="728751"/>
            </a:xfrm>
            <a:prstGeom prst="rect">
              <a:avLst/>
            </a:prstGeom>
            <a:solidFill>
              <a:srgbClr val="FFFFFF">
                <a:alpha val="46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What do I do with this?</a:t>
              </a:r>
            </a:p>
          </p:txBody>
        </p:sp>
        <p:sp>
          <p:nvSpPr>
            <p:cNvPr id="3" name="Cloud Callout 2">
              <a:extLst>
                <a:ext uri="{FF2B5EF4-FFF2-40B4-BE49-F238E27FC236}">
                  <a16:creationId xmlns:a16="http://schemas.microsoft.com/office/drawing/2014/main" id="{1C1E76D5-F214-DE45-8DE0-77E0A0EBB959}"/>
                </a:ext>
              </a:extLst>
            </p:cNvPr>
            <p:cNvSpPr/>
            <p:nvPr/>
          </p:nvSpPr>
          <p:spPr>
            <a:xfrm>
              <a:off x="1118924" y="5494248"/>
              <a:ext cx="2154990" cy="1320331"/>
            </a:xfrm>
            <a:prstGeom prst="cloudCallout">
              <a:avLst>
                <a:gd name="adj1" fmla="val 66004"/>
                <a:gd name="adj2" fmla="val -3534"/>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7" name="TextBox 6">
            <a:extLst>
              <a:ext uri="{FF2B5EF4-FFF2-40B4-BE49-F238E27FC236}">
                <a16:creationId xmlns:a16="http://schemas.microsoft.com/office/drawing/2014/main" id="{7473FBD6-7766-DE48-AD98-BDC631551BE2}"/>
              </a:ext>
            </a:extLst>
          </p:cNvPr>
          <p:cNvSpPr txBox="1"/>
          <p:nvPr/>
        </p:nvSpPr>
        <p:spPr>
          <a:xfrm>
            <a:off x="1276157" y="5613991"/>
            <a:ext cx="145479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Hello, shell!</a:t>
            </a:r>
          </a:p>
        </p:txBody>
      </p:sp>
      <p:sp>
        <p:nvSpPr>
          <p:cNvPr id="8" name="Oval Callout 7">
            <a:extLst>
              <a:ext uri="{FF2B5EF4-FFF2-40B4-BE49-F238E27FC236}">
                <a16:creationId xmlns:a16="http://schemas.microsoft.com/office/drawing/2014/main" id="{C20C8841-7966-214B-9100-533100730228}"/>
              </a:ext>
            </a:extLst>
          </p:cNvPr>
          <p:cNvSpPr/>
          <p:nvPr/>
        </p:nvSpPr>
        <p:spPr>
          <a:xfrm>
            <a:off x="1014849" y="5513833"/>
            <a:ext cx="1977406" cy="1134488"/>
          </a:xfrm>
          <a:prstGeom prst="wedgeEllipseCallout">
            <a:avLst>
              <a:gd name="adj1" fmla="val 34013"/>
              <a:gd name="adj2" fmla="val 83119"/>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127961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Which command line editor?</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mj-lt"/>
                <a:ea typeface="Helvetica"/>
                <a:cs typeface="Helvetica"/>
                <a:sym typeface="Helvetica"/>
              </a:rPr>
              <a:t>vi/vim</a:t>
            </a:r>
            <a:r>
              <a:rPr lang="en-US" b="1" dirty="0">
                <a:ea typeface="Helvetica"/>
                <a:cs typeface="Helvetica"/>
                <a:sym typeface="Helvetica"/>
              </a:rPr>
              <a:t> </a:t>
            </a:r>
            <a:r>
              <a:rPr lang="en-US" dirty="0">
                <a:ea typeface="Helvetica"/>
                <a:cs typeface="Helvetica"/>
                <a:sym typeface="Helvetica"/>
              </a:rPr>
              <a:t>is the editor we’ll use today</a:t>
            </a:r>
          </a:p>
          <a:p>
            <a:pPr lvl="1" hangingPunct="1">
              <a:spcBef>
                <a:spcPts val="1200"/>
              </a:spcBef>
            </a:pPr>
            <a:r>
              <a:rPr lang="en-US" sz="3200" dirty="0">
                <a:ea typeface="Helvetica"/>
                <a:cs typeface="Helvetica"/>
                <a:sym typeface="Helvetica"/>
              </a:rPr>
              <a:t>takes some time to learn, but powerful</a:t>
            </a:r>
          </a:p>
          <a:p>
            <a:pPr hangingPunct="1">
              <a:spcBef>
                <a:spcPts val="1200"/>
              </a:spcBef>
            </a:pPr>
            <a:r>
              <a:rPr lang="en-US" b="1" dirty="0" err="1">
                <a:ea typeface="Helvetica"/>
                <a:cs typeface="Helvetica"/>
                <a:sym typeface="Helvetica"/>
              </a:rPr>
              <a:t>nano</a:t>
            </a:r>
            <a:r>
              <a:rPr lang="en-US" dirty="0">
                <a:ea typeface="Helvetica"/>
                <a:cs typeface="Helvetica"/>
                <a:sym typeface="Helvetica"/>
              </a:rPr>
              <a:t> the editor used by the Carpentries lessons</a:t>
            </a:r>
          </a:p>
          <a:p>
            <a:pPr lvl="1" hangingPunct="1">
              <a:spcBef>
                <a:spcPts val="1200"/>
              </a:spcBef>
            </a:pPr>
            <a:r>
              <a:rPr lang="en-US" sz="3200" dirty="0">
                <a:ea typeface="Helvetica"/>
                <a:cs typeface="Helvetica"/>
                <a:sym typeface="Helvetica"/>
              </a:rPr>
              <a:t>easier to use than vi, but less powerful and not as flexible as vi</a:t>
            </a:r>
          </a:p>
          <a:p>
            <a:pPr hangingPunct="1">
              <a:spcBef>
                <a:spcPts val="1200"/>
              </a:spcBef>
            </a:pPr>
            <a:r>
              <a:rPr lang="en-US" b="1" dirty="0">
                <a:ea typeface="Helvetica"/>
                <a:cs typeface="Helvetica"/>
                <a:sym typeface="Helvetica"/>
              </a:rPr>
              <a:t>others</a:t>
            </a:r>
            <a:endParaRPr lang="en-US" dirty="0">
              <a:ea typeface="Helvetica"/>
              <a:cs typeface="Helvetica"/>
              <a:sym typeface="Helvetica"/>
            </a:endParaRPr>
          </a:p>
          <a:p>
            <a:pPr lvl="1" hangingPunct="1">
              <a:spcBef>
                <a:spcPts val="1200"/>
              </a:spcBef>
            </a:pPr>
            <a:r>
              <a:rPr lang="en-US" sz="2800" b="1" dirty="0">
                <a:ea typeface="Helvetica"/>
                <a:cs typeface="Helvetica"/>
                <a:sym typeface="Helvetica"/>
              </a:rPr>
              <a:t>notepad</a:t>
            </a:r>
            <a:r>
              <a:rPr lang="en-US" sz="2800" dirty="0">
                <a:ea typeface="Helvetica"/>
                <a:cs typeface="Helvetica"/>
                <a:sym typeface="Helvetica"/>
              </a:rPr>
              <a:t> in (some) Windows machines can be launched from the shell</a:t>
            </a:r>
          </a:p>
          <a:p>
            <a:pPr lvl="1" hangingPunct="1">
              <a:spcBef>
                <a:spcPts val="1200"/>
              </a:spcBef>
            </a:pPr>
            <a:r>
              <a:rPr lang="en-US" sz="2800" b="1" dirty="0">
                <a:ea typeface="Helvetica"/>
                <a:cs typeface="Helvetica"/>
                <a:sym typeface="Helvetica"/>
              </a:rPr>
              <a:t>emacs</a:t>
            </a:r>
            <a:r>
              <a:rPr lang="en-US" sz="2800" dirty="0">
                <a:ea typeface="Helvetica"/>
                <a:cs typeface="Helvetica"/>
                <a:sym typeface="Helvetica"/>
              </a:rPr>
              <a:t> like vi takes some time to learn</a:t>
            </a:r>
          </a:p>
          <a:p>
            <a:pPr lvl="1" hangingPunct="1">
              <a:spcBef>
                <a:spcPts val="1200"/>
              </a:spcBef>
            </a:pPr>
            <a:r>
              <a:rPr lang="en-US" sz="2800" dirty="0">
                <a:ea typeface="Helvetica"/>
                <a:cs typeface="Helvetica"/>
                <a:sym typeface="Helvetica"/>
              </a:rPr>
              <a:t>More full-featured editors include </a:t>
            </a:r>
            <a:r>
              <a:rPr lang="en-US" sz="2800" b="1" dirty="0">
                <a:ea typeface="Helvetica"/>
                <a:cs typeface="Helvetica"/>
                <a:sym typeface="Helvetica"/>
              </a:rPr>
              <a:t>Atom</a:t>
            </a:r>
            <a:r>
              <a:rPr lang="en-US" sz="2800" dirty="0">
                <a:ea typeface="Helvetica"/>
                <a:cs typeface="Helvetica"/>
                <a:sym typeface="Helvetica"/>
              </a:rPr>
              <a:t>, </a:t>
            </a:r>
            <a:r>
              <a:rPr lang="en-US" sz="2800" b="1" dirty="0">
                <a:ea typeface="Helvetica"/>
                <a:cs typeface="Helvetica"/>
                <a:sym typeface="Helvetica"/>
              </a:rPr>
              <a:t>Sublime Text</a:t>
            </a:r>
            <a:r>
              <a:rPr lang="en-US" sz="2800" dirty="0">
                <a:ea typeface="Helvetica"/>
                <a:cs typeface="Helvetica"/>
                <a:sym typeface="Helvetica"/>
              </a:rPr>
              <a:t>, </a:t>
            </a:r>
            <a:r>
              <a:rPr lang="en-US" sz="2800" b="1" dirty="0">
                <a:ea typeface="Helvetica"/>
                <a:cs typeface="Helvetica"/>
                <a:sym typeface="Helvetica"/>
              </a:rPr>
              <a:t>Text Wrangler</a:t>
            </a:r>
            <a:r>
              <a:rPr lang="en-US" sz="2800" dirty="0">
                <a:ea typeface="Helvetica"/>
                <a:cs typeface="Helvetica"/>
                <a:sym typeface="Helvetica"/>
              </a:rPr>
              <a:t>, others</a:t>
            </a:r>
            <a:endParaRPr lang="en-US" dirty="0">
              <a:ea typeface="Helvetica"/>
              <a:cs typeface="Helvetica"/>
              <a:sym typeface="Helvetica"/>
            </a:endParaRPr>
          </a:p>
        </p:txBody>
      </p:sp>
    </p:spTree>
    <p:extLst>
      <p:ext uri="{BB962C8B-B14F-4D97-AF65-F5344CB8AC3E}">
        <p14:creationId xmlns:p14="http://schemas.microsoft.com/office/powerpoint/2010/main" val="62928996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normAutofit lnSpcReduction="10000"/>
          </a:bodyPr>
          <a:lstStyle/>
          <a:p>
            <a:pPr marL="291465" indent="-291465" defTabSz="496570">
              <a:spcBef>
                <a:spcPts val="2700"/>
              </a:spcBef>
              <a:defRPr sz="2380" b="1">
                <a:latin typeface="Helvetica"/>
                <a:ea typeface="Helvetica"/>
                <a:cs typeface="Helvetica"/>
                <a:sym typeface="Helvetica"/>
              </a:defRPr>
            </a:pPr>
            <a:r>
              <a:rPr dirty="0"/>
              <a:t>On command line: </a:t>
            </a:r>
            <a:br>
              <a:rPr lang="en-US" dirty="0"/>
            </a:br>
            <a:r>
              <a:rPr lang="en-US" dirty="0"/>
              <a:t>vi </a:t>
            </a:r>
            <a:r>
              <a:rPr lang="en-US" dirty="0" err="1"/>
              <a:t>README</a:t>
            </a:r>
            <a:r>
              <a:rPr dirty="0" err="1"/>
              <a:t>.txt</a:t>
            </a:r>
            <a:endParaRPr dirty="0"/>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Screen Shot 2017-09-06 at 11.08.22 PM.png"/>
          <p:cNvPicPr>
            <a:picLocks noChangeAspect="1"/>
          </p:cNvPicPr>
          <p:nvPr/>
        </p:nvPicPr>
        <p:blipFill>
          <a:blip r:embed="rId3">
            <a:extLst/>
          </a:blip>
          <a:stretch>
            <a:fillRect/>
          </a:stretch>
        </p:blipFill>
        <p:spPr>
          <a:xfrm>
            <a:off x="577671" y="3263560"/>
            <a:ext cx="11849458" cy="3226480"/>
          </a:xfrm>
          <a:prstGeom prst="rect">
            <a:avLst/>
          </a:prstGeom>
          <a:ln w="12700">
            <a:miter lim="400000"/>
          </a:ln>
        </p:spPr>
      </p:pic>
      <p:sp>
        <p:nvSpPr>
          <p:cNvPr id="3" name="Shape 261">
            <a:extLst>
              <a:ext uri="{FF2B5EF4-FFF2-40B4-BE49-F238E27FC236}">
                <a16:creationId xmlns:a16="http://schemas.microsoft.com/office/drawing/2014/main" id="{C1800E78-18C1-C347-95A4-06083276BD24}"/>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7200" dirty="0"/>
              <a:t>Touch: make an empty file</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5144-5AAD-8D4C-B2F9-BECC49692704}"/>
              </a:ext>
            </a:extLst>
          </p:cNvPr>
          <p:cNvSpPr>
            <a:spLocks noGrp="1"/>
          </p:cNvSpPr>
          <p:nvPr>
            <p:ph type="title"/>
          </p:nvPr>
        </p:nvSpPr>
        <p:spPr/>
        <p:txBody>
          <a:bodyPr/>
          <a:lstStyle/>
          <a:p>
            <a:r>
              <a:rPr lang="en-US" dirty="0"/>
              <a:t>End of Part 1!!</a:t>
            </a:r>
          </a:p>
        </p:txBody>
      </p:sp>
      <p:pic>
        <p:nvPicPr>
          <p:cNvPr id="5" name="Picture 4">
            <a:extLst>
              <a:ext uri="{FF2B5EF4-FFF2-40B4-BE49-F238E27FC236}">
                <a16:creationId xmlns:a16="http://schemas.microsoft.com/office/drawing/2014/main" id="{18D68332-7241-8148-9AF4-D74B2FF03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9" y="2811896"/>
            <a:ext cx="11605742" cy="5403272"/>
          </a:xfrm>
          <a:prstGeom prst="rect">
            <a:avLst/>
          </a:prstGeom>
        </p:spPr>
      </p:pic>
      <p:sp>
        <p:nvSpPr>
          <p:cNvPr id="6" name="Title 1">
            <a:extLst>
              <a:ext uri="{FF2B5EF4-FFF2-40B4-BE49-F238E27FC236}">
                <a16:creationId xmlns:a16="http://schemas.microsoft.com/office/drawing/2014/main" id="{8066EEC2-F762-4542-9004-AD729B14D09C}"/>
              </a:ext>
            </a:extLst>
          </p:cNvPr>
          <p:cNvSpPr txBox="1">
            <a:spLocks/>
          </p:cNvSpPr>
          <p:nvPr/>
        </p:nvSpPr>
        <p:spPr>
          <a:xfrm>
            <a:off x="6271492" y="8423564"/>
            <a:ext cx="6733308" cy="1413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Part 2 next week</a:t>
            </a:r>
          </a:p>
        </p:txBody>
      </p:sp>
    </p:spTree>
    <p:extLst>
      <p:ext uri="{BB962C8B-B14F-4D97-AF65-F5344CB8AC3E}">
        <p14:creationId xmlns:p14="http://schemas.microsoft.com/office/powerpoint/2010/main" val="12714842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77500" lnSpcReduction="20000"/>
          </a:bodyPr>
          <a:lstStyle>
            <a:lvl1pPr defTabSz="452627">
              <a:defRPr sz="6732">
                <a:latin typeface="Helvetica"/>
                <a:ea typeface="Helvetica"/>
                <a:cs typeface="Helvetica"/>
                <a:sym typeface="Helvetica"/>
              </a:defRPr>
            </a:lvl1pPr>
          </a:lstStyle>
          <a:p>
            <a:r>
              <a:rPr lang="en-US" dirty="0"/>
              <a:t>Introduction to the </a:t>
            </a:r>
            <a:r>
              <a:rPr dirty="0"/>
              <a:t>Command Line</a:t>
            </a:r>
            <a:endParaRPr lang="en-US" dirty="0"/>
          </a:p>
          <a:p>
            <a:r>
              <a:rPr lang="en-US" dirty="0"/>
              <a:t>Part II</a:t>
            </a:r>
            <a:endParaRPr dirty="0"/>
          </a:p>
        </p:txBody>
      </p:sp>
      <p:sp>
        <p:nvSpPr>
          <p:cNvPr id="121" name="Shape 121"/>
          <p:cNvSpPr/>
          <p:nvPr/>
        </p:nvSpPr>
        <p:spPr>
          <a:xfrm>
            <a:off x="1888959" y="6539424"/>
            <a:ext cx="9226885" cy="293413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lang="en-US" sz="2800" dirty="0"/>
              <a:t>Matt Carson (Galter): </a:t>
            </a:r>
            <a:r>
              <a:rPr lang="en-US" sz="2800" dirty="0">
                <a:hlinkClick r:id="rId3"/>
              </a:rPr>
              <a:t>matthew.carson@northwestern.edu</a:t>
            </a:r>
            <a:endParaRPr lang="en-US" sz="2800" dirty="0"/>
          </a:p>
          <a:p>
            <a:r>
              <a:rPr lang="en-US" sz="2800" dirty="0"/>
              <a:t>Pamela Shaw (</a:t>
            </a:r>
            <a:r>
              <a:rPr lang="en-US" sz="2800" dirty="0" err="1"/>
              <a:t>Galter</a:t>
            </a:r>
            <a:r>
              <a:rPr lang="en-US" sz="2800" dirty="0"/>
              <a:t>): </a:t>
            </a:r>
            <a:r>
              <a:rPr lang="en-US" sz="2800" dirty="0">
                <a:hlinkClick r:id="rId4"/>
              </a:rPr>
              <a:t>p-shaw2@northwestern.edu</a:t>
            </a:r>
            <a:r>
              <a:rPr lang="en-US" sz="2800" dirty="0"/>
              <a:t> </a:t>
            </a:r>
          </a:p>
          <a:p>
            <a:endParaRPr lang="en-US" sz="2000" b="1" dirty="0"/>
          </a:p>
          <a:p>
            <a:r>
              <a:rPr lang="en-US" sz="2000" b="1" dirty="0"/>
              <a:t>Additional slide content contributors:</a:t>
            </a:r>
          </a:p>
          <a:p>
            <a:r>
              <a:rPr sz="2400" dirty="0"/>
              <a:t>Janna Nugent: </a:t>
            </a:r>
            <a:r>
              <a:rPr sz="2400" dirty="0">
                <a:hlinkClick r:id="rId5"/>
              </a:rPr>
              <a:t>janna.nugent@northwestern.edu</a:t>
            </a:r>
            <a:r>
              <a:rPr lang="en-US" sz="2800" dirty="0"/>
              <a:t> </a:t>
            </a:r>
          </a:p>
          <a:p>
            <a:r>
              <a:rPr lang="en-US" sz="2000" dirty="0" err="1"/>
              <a:t>Dusan</a:t>
            </a:r>
            <a:r>
              <a:rPr lang="en-US" sz="2000" dirty="0"/>
              <a:t> </a:t>
            </a:r>
            <a:r>
              <a:rPr lang="en-US" sz="2000" dirty="0" err="1"/>
              <a:t>Ramljak</a:t>
            </a:r>
            <a:r>
              <a:rPr lang="en-US" sz="2000" dirty="0"/>
              <a:t> </a:t>
            </a:r>
            <a:r>
              <a:rPr lang="en-US" sz="2000" dirty="0">
                <a:hlinkClick r:id="rId6"/>
              </a:rPr>
              <a:t>dusan@northwestern.edu</a:t>
            </a:r>
            <a:r>
              <a:rPr lang="en-US" sz="2000" dirty="0"/>
              <a:t> </a:t>
            </a:r>
            <a:endParaRPr sz="2000" dirty="0"/>
          </a:p>
          <a:p>
            <a:r>
              <a:rPr sz="2000" dirty="0" err="1"/>
              <a:t>Alper</a:t>
            </a:r>
            <a:r>
              <a:rPr sz="2000" dirty="0"/>
              <a:t> </a:t>
            </a:r>
            <a:r>
              <a:rPr sz="2000" dirty="0" err="1"/>
              <a:t>Kinaci</a:t>
            </a:r>
            <a:r>
              <a:rPr sz="2000" dirty="0"/>
              <a:t>: </a:t>
            </a:r>
            <a:r>
              <a:rPr sz="2000" dirty="0">
                <a:hlinkClick r:id="rId7"/>
              </a:rPr>
              <a:t>akinaci@northwestern.edu</a:t>
            </a:r>
            <a:r>
              <a:rPr lang="en-US" sz="2000" dirty="0"/>
              <a:t> </a:t>
            </a:r>
            <a:endParaRPr sz="2000" dirty="0"/>
          </a:p>
          <a:p>
            <a:r>
              <a:rPr sz="2000" dirty="0"/>
              <a:t>Christina </a:t>
            </a:r>
            <a:r>
              <a:rPr sz="2000" dirty="0" err="1"/>
              <a:t>Maimone</a:t>
            </a:r>
            <a:r>
              <a:rPr sz="2000" dirty="0"/>
              <a:t>: </a:t>
            </a:r>
            <a:r>
              <a:rPr sz="2000" u="sng" dirty="0">
                <a:hlinkClick r:id="rId8"/>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u="sng">
                <a:hlinkClick r:id=""/>
              </a:defRPr>
            </a:lvl1pPr>
          </a:lstStyle>
          <a:p>
            <a:pPr>
              <a:defRPr u="none"/>
            </a:pPr>
            <a:endParaRPr sz="4000" u="sng" dirty="0">
              <a:hlinkClick r:id="rId9"/>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5315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10"/>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4121110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94330-B05B-F545-8390-732162B5D858}"/>
              </a:ext>
            </a:extLst>
          </p:cNvPr>
          <p:cNvSpPr>
            <a:spLocks noGrp="1"/>
          </p:cNvSpPr>
          <p:nvPr>
            <p:ph type="title"/>
          </p:nvPr>
        </p:nvSpPr>
        <p:spPr/>
        <p:txBody>
          <a:bodyPr>
            <a:noAutofit/>
          </a:bodyPr>
          <a:lstStyle/>
          <a:p>
            <a:r>
              <a:rPr lang="en-US" sz="6600" dirty="0"/>
              <a:t>Set up</a:t>
            </a:r>
            <a:br>
              <a:rPr lang="en-US" sz="6600" dirty="0"/>
            </a:br>
            <a:r>
              <a:rPr lang="en-US" sz="6600" dirty="0"/>
              <a:t>(if you haven’t already)</a:t>
            </a:r>
          </a:p>
        </p:txBody>
      </p:sp>
      <p:sp>
        <p:nvSpPr>
          <p:cNvPr id="6" name="TextBox 5">
            <a:extLst>
              <a:ext uri="{FF2B5EF4-FFF2-40B4-BE49-F238E27FC236}">
                <a16:creationId xmlns:a16="http://schemas.microsoft.com/office/drawing/2014/main" id="{B00C42CD-91D8-B44E-BB78-DF33EF0861F4}"/>
              </a:ext>
            </a:extLst>
          </p:cNvPr>
          <p:cNvSpPr txBox="1"/>
          <p:nvPr/>
        </p:nvSpPr>
        <p:spPr>
          <a:xfrm>
            <a:off x="346868" y="3536166"/>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3"/>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Shape 167">
            <a:extLst>
              <a:ext uri="{FF2B5EF4-FFF2-40B4-BE49-F238E27FC236}">
                <a16:creationId xmlns:a16="http://schemas.microsoft.com/office/drawing/2014/main" id="{7F7F65C5-F227-BC4E-9CEF-AFE5DE4A670F}"/>
              </a:ext>
            </a:extLst>
          </p:cNvPr>
          <p:cNvSpPr txBox="1">
            <a:spLocks/>
          </p:cNvSpPr>
          <p:nvPr/>
        </p:nvSpPr>
        <p:spPr>
          <a:xfrm>
            <a:off x="1558131" y="5125422"/>
            <a:ext cx="11099800" cy="4280048"/>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Click the green “Clone or download” button</a:t>
            </a:r>
          </a:p>
          <a:p>
            <a:pPr hangingPunct="1"/>
            <a:r>
              <a:rPr lang="en-US" dirty="0"/>
              <a:t>Click ”Download ZIP”</a:t>
            </a:r>
          </a:p>
          <a:p>
            <a:pPr hangingPunct="1"/>
            <a:r>
              <a:rPr lang="en-US" dirty="0"/>
              <a:t>Unzip the file </a:t>
            </a:r>
            <a:r>
              <a:rPr lang="en-US" b="1" i="1" dirty="0"/>
              <a:t>to your computer’s desktop</a:t>
            </a:r>
          </a:p>
        </p:txBody>
      </p:sp>
    </p:spTree>
    <p:extLst>
      <p:ext uri="{BB962C8B-B14F-4D97-AF65-F5344CB8AC3E}">
        <p14:creationId xmlns:p14="http://schemas.microsoft.com/office/powerpoint/2010/main" val="5755658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Review from last week</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499"/>
            <a:ext cx="11099800" cy="6679045"/>
          </a:xfrm>
          <a:prstGeom prst="rect">
            <a:avLst/>
          </a:prstGeom>
        </p:spPr>
        <p:txBody>
          <a:bodyPr>
            <a:normAutofit fontScale="92500"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None/>
            </a:pPr>
            <a:r>
              <a:rPr lang="en-US" dirty="0">
                <a:ea typeface="Helvetica"/>
                <a:cs typeface="Helvetica"/>
                <a:sym typeface="Helvetica"/>
              </a:rPr>
              <a:t>We covered: </a:t>
            </a:r>
          </a:p>
          <a:p>
            <a:pPr hangingPunct="1">
              <a:spcBef>
                <a:spcPts val="1200"/>
              </a:spcBef>
            </a:pPr>
            <a:r>
              <a:rPr lang="en-US" dirty="0">
                <a:ea typeface="Helvetica"/>
                <a:cs typeface="Helvetica"/>
                <a:sym typeface="Helvetica"/>
              </a:rPr>
              <a:t>how to move around in directories</a:t>
            </a:r>
          </a:p>
          <a:p>
            <a:pPr hangingPunct="1">
              <a:spcBef>
                <a:spcPts val="1200"/>
              </a:spcBef>
            </a:pPr>
            <a:r>
              <a:rPr lang="en-US" dirty="0">
                <a:ea typeface="Helvetica"/>
                <a:cs typeface="Helvetica"/>
                <a:sym typeface="Helvetica"/>
              </a:rPr>
              <a:t>how to access the manual for commands</a:t>
            </a:r>
          </a:p>
          <a:p>
            <a:pPr hangingPunct="1">
              <a:spcBef>
                <a:spcPts val="1200"/>
              </a:spcBef>
            </a:pPr>
            <a:r>
              <a:rPr lang="en-US" dirty="0">
                <a:ea typeface="Helvetica"/>
                <a:cs typeface="Helvetica"/>
                <a:sym typeface="Helvetica"/>
              </a:rPr>
              <a:t>absolute vs relative paths</a:t>
            </a:r>
          </a:p>
          <a:p>
            <a:pPr hangingPunct="1">
              <a:spcBef>
                <a:spcPts val="1200"/>
              </a:spcBef>
            </a:pPr>
            <a:r>
              <a:rPr lang="en-US" dirty="0">
                <a:ea typeface="Helvetica"/>
                <a:cs typeface="Helvetica"/>
                <a:sym typeface="Helvetica"/>
              </a:rPr>
              <a:t>how to use wildcards to find files</a:t>
            </a:r>
          </a:p>
          <a:p>
            <a:pPr hangingPunct="1">
              <a:spcBef>
                <a:spcPts val="1200"/>
              </a:spcBef>
            </a:pPr>
            <a:r>
              <a:rPr lang="en-US" dirty="0">
                <a:ea typeface="Helvetica"/>
                <a:cs typeface="Helvetica"/>
                <a:sym typeface="Helvetica"/>
              </a:rPr>
              <a:t>how to access the command history</a:t>
            </a:r>
          </a:p>
          <a:p>
            <a:pPr hangingPunct="1">
              <a:spcBef>
                <a:spcPts val="1200"/>
              </a:spcBef>
            </a:pPr>
            <a:r>
              <a:rPr lang="en-US" dirty="0">
                <a:ea typeface="Helvetica"/>
                <a:cs typeface="Helvetica"/>
                <a:sym typeface="Helvetica"/>
              </a:rPr>
              <a:t>how to open and read / examine files</a:t>
            </a:r>
          </a:p>
          <a:p>
            <a:pPr hangingPunct="1">
              <a:spcBef>
                <a:spcPts val="1200"/>
              </a:spcBef>
            </a:pPr>
            <a:r>
              <a:rPr lang="en-US" dirty="0">
                <a:ea typeface="Helvetica"/>
                <a:cs typeface="Helvetica"/>
                <a:sym typeface="Helvetica"/>
              </a:rPr>
              <a:t>how to create, move, rename, copy, &amp; remove files</a:t>
            </a:r>
          </a:p>
          <a:p>
            <a:pPr hangingPunct="1">
              <a:spcBef>
                <a:spcPts val="1200"/>
              </a:spcBef>
            </a:pPr>
            <a:r>
              <a:rPr lang="en-US" dirty="0">
                <a:ea typeface="Helvetica"/>
                <a:cs typeface="Helvetica"/>
                <a:sym typeface="Helvetica"/>
              </a:rPr>
              <a:t>file permissions</a:t>
            </a:r>
          </a:p>
          <a:p>
            <a:pPr hangingPunct="1">
              <a:spcBef>
                <a:spcPts val="1200"/>
              </a:spcBef>
            </a:pPr>
            <a:r>
              <a:rPr lang="en-US" dirty="0">
                <a:ea typeface="Helvetica"/>
                <a:cs typeface="Helvetica"/>
                <a:sym typeface="Helvetica"/>
              </a:rPr>
              <a:t>how to write files with vi and create an empty file with touch</a:t>
            </a:r>
          </a:p>
        </p:txBody>
      </p:sp>
    </p:spTree>
    <p:extLst>
      <p:ext uri="{BB962C8B-B14F-4D97-AF65-F5344CB8AC3E}">
        <p14:creationId xmlns:p14="http://schemas.microsoft.com/office/powerpoint/2010/main" val="134831966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647700" y="444500"/>
            <a:ext cx="117094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Some of what we </a:t>
            </a:r>
            <a:r>
              <a:rPr lang="en-US" b="1" dirty="0"/>
              <a:t>didn’t</a:t>
            </a:r>
            <a:r>
              <a:rPr lang="en-US" dirty="0"/>
              <a:t> cover</a:t>
            </a:r>
            <a:endParaRPr lang="en-US" b="1" dirty="0"/>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499"/>
            <a:ext cx="11099800" cy="6679045"/>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None/>
            </a:pPr>
            <a:endParaRPr lang="en-US" dirty="0">
              <a:ea typeface="Helvetica"/>
              <a:cs typeface="Helvetica"/>
              <a:sym typeface="Helvetica"/>
            </a:endParaRPr>
          </a:p>
        </p:txBody>
      </p:sp>
      <p:sp>
        <p:nvSpPr>
          <p:cNvPr id="4" name="Shape 258">
            <a:extLst>
              <a:ext uri="{FF2B5EF4-FFF2-40B4-BE49-F238E27FC236}">
                <a16:creationId xmlns:a16="http://schemas.microsoft.com/office/drawing/2014/main" id="{69B2D1E0-A3F4-2342-903D-FC90A9C6E267}"/>
              </a:ext>
            </a:extLst>
          </p:cNvPr>
          <p:cNvSpPr txBox="1">
            <a:spLocks/>
          </p:cNvSpPr>
          <p:nvPr/>
        </p:nvSpPr>
        <p:spPr>
          <a:xfrm>
            <a:off x="838200" y="1917699"/>
            <a:ext cx="11537950" cy="6679045"/>
          </a:xfrm>
          <a:prstGeom prst="rect">
            <a:avLst/>
          </a:prstGeom>
        </p:spPr>
        <p:txBody>
          <a:bodyPr>
            <a:normAutofit fontScale="70000" lnSpcReduction="2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file</a:t>
            </a:r>
          </a:p>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pushd</a:t>
            </a:r>
            <a:r>
              <a:rPr lang="en-US" b="1" dirty="0">
                <a:latin typeface="Courier New" panose="02070309020205020404" pitchFamily="49" charset="0"/>
                <a:ea typeface="Helvetica"/>
                <a:cs typeface="Courier New" panose="02070309020205020404" pitchFamily="49" charset="0"/>
                <a:sym typeface="Helvetica"/>
              </a:rPr>
              <a:t>, </a:t>
            </a:r>
            <a:r>
              <a:rPr lang="en-US" b="1" dirty="0" err="1">
                <a:latin typeface="Courier New" panose="02070309020205020404" pitchFamily="49" charset="0"/>
                <a:ea typeface="Helvetica"/>
                <a:cs typeface="Courier New" panose="02070309020205020404" pitchFamily="49" charset="0"/>
                <a:sym typeface="Helvetica"/>
              </a:rPr>
              <a:t>popd</a:t>
            </a:r>
            <a:r>
              <a:rPr lang="en-US" dirty="0">
                <a:latin typeface="Courier New" panose="02070309020205020404" pitchFamily="49" charset="0"/>
                <a:ea typeface="Helvetica"/>
                <a:cs typeface="Courier New" panose="02070309020205020404" pitchFamily="49" charset="0"/>
                <a:sym typeface="Helvetica"/>
              </a:rPr>
              <a:t> </a:t>
            </a:r>
            <a:r>
              <a:rPr lang="en-US" dirty="0">
                <a:ea typeface="Helvetica"/>
                <a:cs typeface="Courier New" panose="02070309020205020404" pitchFamily="49" charset="0"/>
                <a:sym typeface="Helvetica"/>
              </a:rPr>
              <a:t>(helps you navigate efficiently)</a:t>
            </a:r>
            <a:endParaRPr lang="en-US" b="1" dirty="0">
              <a:ea typeface="Helvetica"/>
              <a:cs typeface="Courier New" panose="02070309020205020404" pitchFamily="49" charset="0"/>
              <a:sym typeface="Helvetica"/>
            </a:endParaRPr>
          </a:p>
          <a:p>
            <a:pPr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cd -</a:t>
            </a:r>
          </a:p>
          <a:p>
            <a:pPr hangingPunct="1">
              <a:spcBef>
                <a:spcPts val="1200"/>
              </a:spcBef>
            </a:pPr>
            <a:r>
              <a:rPr lang="en-US" dirty="0">
                <a:ea typeface="Helvetica"/>
                <a:cs typeface="Helvetica"/>
                <a:sym typeface="Helvetica"/>
              </a:rPr>
              <a:t>Finding files and programs from the command line:</a:t>
            </a:r>
          </a:p>
          <a:p>
            <a:pPr lvl="1"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locate</a:t>
            </a:r>
            <a:r>
              <a:rPr lang="en-US" dirty="0">
                <a:ea typeface="Helvetica"/>
                <a:cs typeface="Helvetica"/>
                <a:sym typeface="Helvetica"/>
              </a:rPr>
              <a:t> (to set up on </a:t>
            </a:r>
            <a:r>
              <a:rPr lang="en-US" dirty="0" err="1">
                <a:ea typeface="Helvetica"/>
                <a:cs typeface="Helvetica"/>
                <a:sym typeface="Helvetica"/>
              </a:rPr>
              <a:t>MacOSX</a:t>
            </a:r>
            <a:r>
              <a:rPr lang="en-US" dirty="0">
                <a:ea typeface="Helvetica"/>
                <a:cs typeface="Helvetica"/>
                <a:sym typeface="Helvetica"/>
              </a:rPr>
              <a:t>, </a:t>
            </a:r>
            <a:r>
              <a:rPr lang="en-US" b="1" dirty="0" err="1">
                <a:latin typeface="Courier New" panose="02070309020205020404" pitchFamily="49" charset="0"/>
                <a:ea typeface="Helvetica Neue"/>
                <a:cs typeface="Courier New" panose="02070309020205020404" pitchFamily="49" charset="0"/>
                <a:sym typeface="Helvetica Neue"/>
              </a:rPr>
              <a:t>sudo</a:t>
            </a:r>
            <a:r>
              <a:rPr lang="en-US" b="1" dirty="0">
                <a:latin typeface="Courier New" panose="02070309020205020404" pitchFamily="49" charset="0"/>
                <a:ea typeface="Helvetica Neue"/>
                <a:cs typeface="Courier New" panose="02070309020205020404" pitchFamily="49" charset="0"/>
                <a:sym typeface="Helvetica Neue"/>
              </a:rPr>
              <a:t> /</a:t>
            </a:r>
            <a:r>
              <a:rPr lang="en-US" b="1" dirty="0" err="1">
                <a:latin typeface="Courier New" panose="02070309020205020404" pitchFamily="49" charset="0"/>
                <a:ea typeface="Helvetica Neue"/>
                <a:cs typeface="Courier New" panose="02070309020205020404" pitchFamily="49" charset="0"/>
                <a:sym typeface="Helvetica Neue"/>
              </a:rPr>
              <a:t>usr</a:t>
            </a:r>
            <a:r>
              <a:rPr lang="en-US" b="1" dirty="0">
                <a:latin typeface="Courier New" panose="02070309020205020404" pitchFamily="49" charset="0"/>
                <a:ea typeface="Helvetica Neue"/>
                <a:cs typeface="Courier New" panose="02070309020205020404" pitchFamily="49" charset="0"/>
                <a:sym typeface="Helvetica Neue"/>
              </a:rPr>
              <a:t>/</a:t>
            </a:r>
            <a:r>
              <a:rPr lang="en-US" b="1" dirty="0" err="1">
                <a:latin typeface="Courier New" panose="02070309020205020404" pitchFamily="49" charset="0"/>
                <a:ea typeface="Helvetica Neue"/>
                <a:cs typeface="Courier New" panose="02070309020205020404" pitchFamily="49" charset="0"/>
                <a:sym typeface="Helvetica Neue"/>
              </a:rPr>
              <a:t>libexec</a:t>
            </a:r>
            <a:r>
              <a:rPr lang="en-US" b="1" dirty="0">
                <a:latin typeface="Courier New" panose="02070309020205020404" pitchFamily="49" charset="0"/>
                <a:ea typeface="Helvetica Neue"/>
                <a:cs typeface="Courier New" panose="02070309020205020404" pitchFamily="49" charset="0"/>
                <a:sym typeface="Helvetica Neue"/>
              </a:rPr>
              <a:t>/</a:t>
            </a:r>
            <a:r>
              <a:rPr lang="en-US" b="1" dirty="0" err="1">
                <a:latin typeface="Courier New" panose="02070309020205020404" pitchFamily="49" charset="0"/>
                <a:ea typeface="Helvetica Neue"/>
                <a:cs typeface="Courier New" panose="02070309020205020404" pitchFamily="49" charset="0"/>
                <a:sym typeface="Helvetica Neue"/>
              </a:rPr>
              <a:t>locate.updatedb</a:t>
            </a:r>
            <a:r>
              <a:rPr lang="en-US" dirty="0">
                <a:ea typeface="Helvetica"/>
                <a:cs typeface="Helvetica"/>
                <a:sym typeface="Helvetica"/>
              </a:rPr>
              <a:t>)</a:t>
            </a:r>
          </a:p>
          <a:p>
            <a:pPr lvl="1"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which</a:t>
            </a:r>
            <a:r>
              <a:rPr lang="en-US" dirty="0">
                <a:ea typeface="Helvetica"/>
                <a:cs typeface="Helvetica"/>
                <a:sym typeface="Helvetica"/>
              </a:rPr>
              <a:t> (example '</a:t>
            </a:r>
            <a:r>
              <a:rPr lang="en-US" b="1" dirty="0" err="1">
                <a:latin typeface="Courier New" panose="02070309020205020404" pitchFamily="49" charset="0"/>
                <a:ea typeface="Helvetica"/>
                <a:cs typeface="Courier New" panose="02070309020205020404" pitchFamily="49" charset="0"/>
                <a:sym typeface="Helvetica"/>
              </a:rPr>
              <a:t>cal</a:t>
            </a:r>
            <a:r>
              <a:rPr lang="en-US" dirty="0">
                <a:ea typeface="Helvetica"/>
                <a:cs typeface="Helvetica"/>
                <a:sym typeface="Helvetica"/>
              </a:rPr>
              <a:t>’)</a:t>
            </a:r>
          </a:p>
          <a:p>
            <a:pPr lvl="1"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find</a:t>
            </a:r>
          </a:p>
          <a:p>
            <a:pPr hangingPunct="1">
              <a:spcBef>
                <a:spcPts val="1200"/>
              </a:spcBef>
            </a:pPr>
            <a:endParaRPr lang="en-US" dirty="0">
              <a:ea typeface="Helvetica"/>
              <a:cs typeface="Helvetica"/>
              <a:sym typeface="Helvetica"/>
            </a:endParaRPr>
          </a:p>
          <a:p>
            <a:pPr hangingPunct="1">
              <a:spcBef>
                <a:spcPts val="1200"/>
              </a:spcBef>
            </a:pPr>
            <a:r>
              <a:rPr lang="en-US" dirty="0">
                <a:ea typeface="Helvetica"/>
                <a:cs typeface="Helvetica"/>
                <a:sym typeface="Helvetica"/>
              </a:rPr>
              <a:t>How to get info about commands:</a:t>
            </a:r>
          </a:p>
          <a:p>
            <a:pPr lvl="1"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whatis</a:t>
            </a:r>
            <a:r>
              <a:rPr lang="en-US" dirty="0">
                <a:ea typeface="Helvetica"/>
                <a:cs typeface="Helvetica"/>
                <a:sym typeface="Helvetica"/>
              </a:rPr>
              <a:t> (what does </a:t>
            </a:r>
            <a:r>
              <a:rPr lang="en-US" b="1" dirty="0">
                <a:ea typeface="Helvetica"/>
                <a:cs typeface="Helvetica"/>
                <a:sym typeface="Helvetica"/>
              </a:rPr>
              <a:t>command x</a:t>
            </a:r>
            <a:r>
              <a:rPr lang="en-US" dirty="0">
                <a:ea typeface="Helvetica"/>
                <a:cs typeface="Helvetica"/>
                <a:sym typeface="Helvetica"/>
              </a:rPr>
              <a:t> do?)</a:t>
            </a:r>
          </a:p>
          <a:p>
            <a:pPr lvl="1"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apropos</a:t>
            </a:r>
          </a:p>
          <a:p>
            <a:pPr lvl="1"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man</a:t>
            </a:r>
            <a:r>
              <a:rPr lang="en-US" dirty="0">
                <a:ea typeface="Helvetica"/>
                <a:cs typeface="Helvetica"/>
                <a:sym typeface="Helvetica"/>
              </a:rPr>
              <a:t> (‘</a:t>
            </a:r>
            <a:r>
              <a:rPr lang="en-US" b="1" dirty="0">
                <a:latin typeface="Courier New" panose="02070309020205020404" pitchFamily="49" charset="0"/>
                <a:ea typeface="Helvetica"/>
                <a:cs typeface="Courier New" panose="02070309020205020404" pitchFamily="49" charset="0"/>
                <a:sym typeface="Helvetica"/>
              </a:rPr>
              <a:t>help</a:t>
            </a:r>
            <a:r>
              <a:rPr lang="en-US" dirty="0">
                <a:ea typeface="Helvetica"/>
                <a:cs typeface="Helvetica"/>
                <a:sym typeface="Helvetica"/>
              </a:rPr>
              <a:t>’ on </a:t>
            </a:r>
            <a:r>
              <a:rPr lang="en-US" dirty="0" err="1">
                <a:ea typeface="Helvetica"/>
                <a:cs typeface="Helvetica"/>
                <a:sym typeface="Helvetica"/>
              </a:rPr>
              <a:t>GitBash</a:t>
            </a:r>
            <a:r>
              <a:rPr lang="en-US" dirty="0">
                <a:ea typeface="Helvetica"/>
                <a:cs typeface="Helvetica"/>
                <a:sym typeface="Helvetica"/>
              </a:rPr>
              <a:t>, but not complete)</a:t>
            </a:r>
          </a:p>
          <a:p>
            <a:pPr hangingPunct="1">
              <a:spcBef>
                <a:spcPts val="1200"/>
              </a:spcBef>
            </a:pPr>
            <a:endParaRPr lang="en-US" dirty="0">
              <a:ea typeface="Helvetica"/>
              <a:cs typeface="Helvetica"/>
              <a:sym typeface="Helvetica"/>
            </a:endParaRPr>
          </a:p>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sudo</a:t>
            </a:r>
            <a:r>
              <a:rPr lang="en-US" dirty="0">
                <a:ea typeface="Helvetica"/>
                <a:cs typeface="Helvetica"/>
                <a:sym typeface="Helvetica"/>
              </a:rPr>
              <a:t> (which is pronounced “</a:t>
            </a:r>
            <a:r>
              <a:rPr lang="en-US" i="1" dirty="0" err="1">
                <a:ea typeface="Helvetica"/>
                <a:cs typeface="Helvetica"/>
                <a:sym typeface="Helvetica"/>
              </a:rPr>
              <a:t>soo</a:t>
            </a:r>
            <a:r>
              <a:rPr lang="en-US" i="1" dirty="0">
                <a:ea typeface="Helvetica"/>
                <a:cs typeface="Helvetica"/>
                <a:sym typeface="Helvetica"/>
              </a:rPr>
              <a:t>-doo</a:t>
            </a:r>
            <a:r>
              <a:rPr lang="en-US" dirty="0">
                <a:ea typeface="Helvetica"/>
                <a:cs typeface="Helvetica"/>
                <a:sym typeface="Helvetica"/>
              </a:rPr>
              <a:t>”)</a:t>
            </a:r>
          </a:p>
        </p:txBody>
      </p:sp>
    </p:spTree>
    <p:extLst>
      <p:ext uri="{BB962C8B-B14F-4D97-AF65-F5344CB8AC3E}">
        <p14:creationId xmlns:p14="http://schemas.microsoft.com/office/powerpoint/2010/main" val="10094948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1" y="277091"/>
            <a:ext cx="10464800" cy="2276764"/>
          </a:xfrm>
          <a:prstGeom prst="rect">
            <a:avLst/>
          </a:prstGeom>
        </p:spPr>
        <p:txBody>
          <a:bodyPr/>
          <a:lstStyle/>
          <a:p>
            <a:r>
              <a:rPr lang="en-US" dirty="0"/>
              <a:t>Redirection</a:t>
            </a:r>
            <a:endParaRPr dirty="0"/>
          </a:p>
        </p:txBody>
      </p:sp>
      <p:pic>
        <p:nvPicPr>
          <p:cNvPr id="3" name="Picture 2">
            <a:extLst>
              <a:ext uri="{FF2B5EF4-FFF2-40B4-BE49-F238E27FC236}">
                <a16:creationId xmlns:a16="http://schemas.microsoft.com/office/drawing/2014/main" id="{96857BAC-C7E8-C944-809F-43B569F19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92" y="2138219"/>
            <a:ext cx="9986817" cy="6657878"/>
          </a:xfrm>
          <a:prstGeom prst="rect">
            <a:avLst/>
          </a:prstGeom>
        </p:spPr>
      </p:pic>
      <p:sp>
        <p:nvSpPr>
          <p:cNvPr id="5" name="TextBox 4">
            <a:extLst>
              <a:ext uri="{FF2B5EF4-FFF2-40B4-BE49-F238E27FC236}">
                <a16:creationId xmlns:a16="http://schemas.microsoft.com/office/drawing/2014/main" id="{9D9C690D-8C20-FC40-B929-13FAB7649095}"/>
              </a:ext>
            </a:extLst>
          </p:cNvPr>
          <p:cNvSpPr txBox="1"/>
          <p:nvPr/>
        </p:nvSpPr>
        <p:spPr>
          <a:xfrm>
            <a:off x="9695638" y="879609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8811603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6600" dirty="0"/>
              <a:t>Why use the shell?</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719771" y="2971178"/>
            <a:ext cx="11565258" cy="6396757"/>
          </a:xfrm>
          <a:prstGeom prst="rect">
            <a:avLst/>
          </a:prstGeom>
        </p:spPr>
      </p:pic>
      <p:sp>
        <p:nvSpPr>
          <p:cNvPr id="3" name="TextBox 2">
            <a:extLst>
              <a:ext uri="{FF2B5EF4-FFF2-40B4-BE49-F238E27FC236}">
                <a16:creationId xmlns:a16="http://schemas.microsoft.com/office/drawing/2014/main" id="{AE759A24-2D94-3A41-A56A-E25CDBD54289}"/>
              </a:ext>
            </a:extLst>
          </p:cNvPr>
          <p:cNvSpPr txBox="1"/>
          <p:nvPr/>
        </p:nvSpPr>
        <p:spPr>
          <a:xfrm>
            <a:off x="241559" y="1917809"/>
            <a:ext cx="12521681" cy="74738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dirty="0"/>
          </a:p>
          <a:p>
            <a:pPr marL="342900" indent="-342900" algn="l">
              <a:spcAft>
                <a:spcPts val="600"/>
              </a:spcAft>
              <a:buFont typeface="Arial" panose="020B0604020202020204" pitchFamily="34" charset="0"/>
              <a:buChar char="•"/>
            </a:pPr>
            <a:r>
              <a:rPr lang="en-US" sz="2400" dirty="0">
                <a:latin typeface="Helvetica" pitchFamily="2" charset="0"/>
              </a:rPr>
              <a:t>Many bioinformatics tools can only be used through a command line interface, or have extra capabilities in the command line version that are not available in the GUI. </a:t>
            </a:r>
          </a:p>
          <a:p>
            <a:pPr marL="342900" indent="-342900" algn="l">
              <a:spcAft>
                <a:spcPts val="600"/>
              </a:spcAft>
              <a:buFont typeface="Arial" panose="020B0604020202020204" pitchFamily="34" charset="0"/>
              <a:buChar char="•"/>
            </a:pPr>
            <a:r>
              <a:rPr lang="en-US" sz="2400" dirty="0">
                <a:latin typeface="Helvetica" pitchFamily="2" charset="0"/>
              </a:rPr>
              <a:t>The shell makes your work less </a:t>
            </a:r>
            <a:r>
              <a:rPr lang="en-US" sz="2400" b="1" dirty="0">
                <a:latin typeface="Helvetica" pitchFamily="2" charset="0"/>
              </a:rPr>
              <a:t>boring</a:t>
            </a:r>
            <a:r>
              <a:rPr lang="en-US" sz="2400" dirty="0">
                <a:latin typeface="Helvetica" pitchFamily="2" charset="0"/>
              </a:rPr>
              <a:t>. In bioinformatics you often need to do the same set of tasks with a large number of files. Learning the shell will allow you to automate those repetitive tasks and leave you free to do more exciting things.</a:t>
            </a:r>
          </a:p>
          <a:p>
            <a:pPr marL="754063" indent="-404813" algn="l">
              <a:spcAft>
                <a:spcPts val="600"/>
              </a:spcAft>
              <a:buFont typeface="Arial" panose="020B0604020202020204" pitchFamily="34" charset="0"/>
              <a:buChar char="•"/>
            </a:pPr>
            <a:r>
              <a:rPr lang="en-US" sz="2400" dirty="0">
                <a:latin typeface="Helvetica" pitchFamily="2" charset="0"/>
              </a:rPr>
              <a:t>Automating these repetitive tasks also reduces your chance of introducing </a:t>
            </a:r>
            <a:r>
              <a:rPr lang="en-US" sz="2400" b="1" dirty="0">
                <a:latin typeface="Helvetica" pitchFamily="2" charset="0"/>
              </a:rPr>
              <a:t>errors</a:t>
            </a:r>
            <a:r>
              <a:rPr lang="en-US" sz="2400" dirty="0">
                <a:latin typeface="Helvetica" pitchFamily="2" charset="0"/>
              </a:rPr>
              <a:t> to your workflow.</a:t>
            </a:r>
          </a:p>
          <a:p>
            <a:pPr marL="342900" indent="-342900" algn="l">
              <a:spcAft>
                <a:spcPts val="600"/>
              </a:spcAft>
              <a:buFont typeface="Arial" panose="020B0604020202020204" pitchFamily="34" charset="0"/>
              <a:buChar char="•"/>
            </a:pPr>
            <a:r>
              <a:rPr lang="en-US" sz="2400" dirty="0">
                <a:latin typeface="Helvetica" pitchFamily="2" charset="0"/>
              </a:rPr>
              <a:t>The shell makes your work more </a:t>
            </a:r>
            <a:r>
              <a:rPr lang="en-US" sz="2400" b="1" dirty="0">
                <a:latin typeface="Helvetica" pitchFamily="2" charset="0"/>
              </a:rPr>
              <a:t>reproducible</a:t>
            </a:r>
            <a:r>
              <a:rPr lang="en-US" sz="2400" dirty="0">
                <a:latin typeface="Helvetica" pitchFamily="2" charset="0"/>
              </a:rPr>
              <a:t>. When you carry out your work in the command-line (rather than a GUI), your computer keeps a record of every step that you’ve carried out, which you can use to re-do your work when you need to. It also gives you a way to communicate unambiguously what you’ve done, so that others can check your work or apply your process to new data.</a:t>
            </a:r>
          </a:p>
          <a:p>
            <a:pPr marL="342900" indent="-342900" algn="l">
              <a:spcAft>
                <a:spcPts val="600"/>
              </a:spcAft>
              <a:buFont typeface="Arial" panose="020B0604020202020204" pitchFamily="34" charset="0"/>
              <a:buChar char="•"/>
            </a:pPr>
            <a:r>
              <a:rPr lang="en-US" sz="2400" dirty="0">
                <a:latin typeface="Helvetica" pitchFamily="2" charset="0"/>
              </a:rPr>
              <a:t>Many bioinformatics tasks require large amounts of computing power and can’t realistically be run on your own machine. These tasks are best performed using HPC systems (Quest) or cloud computing, which may be accessed only through a shell.</a:t>
            </a:r>
          </a:p>
          <a:p>
            <a:pPr marL="1158875" algn="l">
              <a:spcAft>
                <a:spcPts val="600"/>
              </a:spcAft>
            </a:pPr>
            <a:endParaRPr lang="en-US" sz="2400" dirty="0">
              <a:latin typeface="Helvetica" pitchFamily="2" charset="0"/>
            </a:endParaRPr>
          </a:p>
          <a:p>
            <a:pPr marL="1158875" algn="l">
              <a:spcAft>
                <a:spcPts val="600"/>
              </a:spcAft>
            </a:pPr>
            <a:r>
              <a:rPr lang="en-US" sz="2400" dirty="0">
                <a:latin typeface="Helvetica" pitchFamily="2" charset="0"/>
              </a:rPr>
              <a:t>- </a:t>
            </a:r>
            <a:r>
              <a:rPr lang="en-US" sz="1600" dirty="0">
                <a:latin typeface="Helvetica" pitchFamily="2" charset="0"/>
              </a:rPr>
              <a:t>Adapted from the Data Carpentry Genomics </a:t>
            </a:r>
            <a:r>
              <a:rPr lang="en-US" sz="1600" dirty="0">
                <a:latin typeface="Helvetica" pitchFamily="2" charset="0"/>
                <a:hlinkClick r:id="rId4"/>
              </a:rPr>
              <a:t>Introduction to the Command Line</a:t>
            </a:r>
            <a:r>
              <a:rPr lang="en-US" sz="1600" dirty="0">
                <a:latin typeface="Helvetica" pitchFamily="2" charset="0"/>
              </a:rPr>
              <a:t> lesson</a:t>
            </a:r>
          </a:p>
        </p:txBody>
      </p:sp>
    </p:spTree>
    <p:extLst>
      <p:ext uri="{BB962C8B-B14F-4D97-AF65-F5344CB8AC3E}">
        <p14:creationId xmlns:p14="http://schemas.microsoft.com/office/powerpoint/2010/main" val="71524071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0" y="277091"/>
            <a:ext cx="10464800" cy="2276764"/>
          </a:xfrm>
          <a:prstGeom prst="rect">
            <a:avLst/>
          </a:prstGeom>
        </p:spPr>
        <p:txBody>
          <a:bodyPr>
            <a:normAutofit fontScale="90000"/>
          </a:bodyPr>
          <a:lstStyle/>
          <a:p>
            <a:r>
              <a:rPr lang="en-US" dirty="0"/>
              <a:t>Searching within a file</a:t>
            </a:r>
            <a:br>
              <a:rPr lang="en-US" dirty="0"/>
            </a:br>
            <a:r>
              <a:rPr lang="en-US" dirty="0"/>
              <a:t>(without opening it)</a:t>
            </a:r>
            <a:endParaRPr dirty="0"/>
          </a:p>
        </p:txBody>
      </p:sp>
      <p:sp>
        <p:nvSpPr>
          <p:cNvPr id="5" name="TextBox 4">
            <a:extLst>
              <a:ext uri="{FF2B5EF4-FFF2-40B4-BE49-F238E27FC236}">
                <a16:creationId xmlns:a16="http://schemas.microsoft.com/office/drawing/2014/main" id="{9D9C690D-8C20-FC40-B929-13FAB7649095}"/>
              </a:ext>
            </a:extLst>
          </p:cNvPr>
          <p:cNvSpPr txBox="1"/>
          <p:nvPr/>
        </p:nvSpPr>
        <p:spPr>
          <a:xfrm>
            <a:off x="7191612" y="8668495"/>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DA05A748-DFF5-3D48-9935-23ECD3F29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016" y="2681456"/>
            <a:ext cx="4978769" cy="5987039"/>
          </a:xfrm>
          <a:prstGeom prst="rect">
            <a:avLst/>
          </a:prstGeom>
        </p:spPr>
      </p:pic>
    </p:spTree>
    <p:extLst>
      <p:ext uri="{BB962C8B-B14F-4D97-AF65-F5344CB8AC3E}">
        <p14:creationId xmlns:p14="http://schemas.microsoft.com/office/powerpoint/2010/main" val="349183140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grep</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1884219"/>
            <a:ext cx="11468100" cy="7398326"/>
          </a:xfrm>
          <a:prstGeom prst="rect">
            <a:avLst/>
          </a:prstGeom>
        </p:spPr>
        <p:txBody>
          <a:bodyPr>
            <a:normAutofit fontScale="925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grep &lt;string to search&gt; &lt;filename&gt; </a:t>
            </a:r>
            <a:r>
              <a:rPr lang="en-US" dirty="0">
                <a:ea typeface="Helvetica"/>
                <a:cs typeface="Helvetica"/>
                <a:sym typeface="Helvetica"/>
              </a:rPr>
              <a:t>allows you to search a text file for a string without opening the file</a:t>
            </a:r>
          </a:p>
          <a:p>
            <a:pPr marL="0" indent="0" hangingPunct="1">
              <a:spcBef>
                <a:spcPts val="1200"/>
              </a:spcBef>
              <a:buNone/>
            </a:pPr>
            <a:endParaRPr lang="en-US" dirty="0">
              <a:ea typeface="Helvetica"/>
              <a:cs typeface="Helvetica"/>
              <a:sym typeface="Helvetica"/>
            </a:endParaRPr>
          </a:p>
          <a:p>
            <a:pPr marL="444500" lvl="1" indent="0" hangingPunct="1">
              <a:spcBef>
                <a:spcPts val="1200"/>
              </a:spcBef>
              <a:buNone/>
            </a:pPr>
            <a:r>
              <a:rPr lang="en-US" dirty="0">
                <a:ea typeface="Helvetica"/>
                <a:cs typeface="Helvetica"/>
                <a:sym typeface="Helvetica"/>
              </a:rPr>
              <a:t>Make sure you’re in the </a:t>
            </a:r>
            <a:r>
              <a:rPr lang="en-US" b="1" dirty="0" err="1">
                <a:ea typeface="Helvetica"/>
                <a:cs typeface="Courier New" panose="02070309020205020404" pitchFamily="49" charset="0"/>
                <a:sym typeface="Helvetica"/>
              </a:rPr>
              <a:t>shell_data</a:t>
            </a:r>
            <a:r>
              <a:rPr lang="en-US" b="1" dirty="0">
                <a:ea typeface="Helvetica"/>
                <a:cs typeface="Courier New" panose="02070309020205020404" pitchFamily="49" charset="0"/>
                <a:sym typeface="Helvetica"/>
              </a:rPr>
              <a:t>/</a:t>
            </a:r>
            <a:r>
              <a:rPr lang="en-US" b="1" dirty="0" err="1">
                <a:ea typeface="Helvetica"/>
                <a:cs typeface="Courier New" panose="02070309020205020404" pitchFamily="49" charset="0"/>
                <a:sym typeface="Helvetica"/>
              </a:rPr>
              <a:t>untrimmed_fastq</a:t>
            </a:r>
            <a:r>
              <a:rPr lang="en-US" dirty="0">
                <a:ea typeface="Helvetica"/>
                <a:cs typeface="Helvetica"/>
                <a:sym typeface="Helvetica"/>
              </a:rPr>
              <a:t> directory…</a:t>
            </a:r>
          </a:p>
          <a:p>
            <a:pPr lvl="1" hangingPunct="1">
              <a:spcBef>
                <a:spcPts val="1200"/>
              </a:spcBef>
            </a:pPr>
            <a:r>
              <a:rPr lang="en-US" dirty="0">
                <a:ea typeface="Helvetica"/>
                <a:cs typeface="Helvetica"/>
                <a:sym typeface="Helvetica"/>
              </a:rPr>
              <a:t>We’re going to search for 10 consecutive unknown nucleotides (Ns), which suggest poor-quality reads:</a:t>
            </a:r>
          </a:p>
          <a:p>
            <a:pPr marL="889000" lvl="2" indent="0" hangingPunct="1">
              <a:spcBef>
                <a:spcPts val="1200"/>
              </a:spcBef>
              <a:buNone/>
            </a:pPr>
            <a:r>
              <a:rPr lang="en-US" b="1" dirty="0">
                <a:latin typeface="Courier New" panose="02070309020205020404" pitchFamily="49" charset="0"/>
                <a:ea typeface="Helvetica"/>
                <a:cs typeface="Courier New" panose="02070309020205020404" pitchFamily="49" charset="0"/>
                <a:sym typeface="Helvetica"/>
              </a:rPr>
              <a:t>grep NNNNNNNNNN SRR098026.fastq</a:t>
            </a:r>
          </a:p>
          <a:p>
            <a:pPr lvl="1" hangingPunct="1">
              <a:spcBef>
                <a:spcPts val="1200"/>
              </a:spcBef>
            </a:pPr>
            <a:r>
              <a:rPr lang="en-US" dirty="0">
                <a:ea typeface="Helvetica"/>
                <a:cs typeface="Helvetica"/>
                <a:sym typeface="Helvetica"/>
              </a:rPr>
              <a:t>If we want the whole read, we need the line before and two lines after the nucleotide read:</a:t>
            </a:r>
          </a:p>
          <a:p>
            <a:pPr marL="889000" lvl="2" indent="0" hangingPunct="1">
              <a:spcBef>
                <a:spcPts val="1200"/>
              </a:spcBef>
              <a:buNone/>
            </a:pPr>
            <a:r>
              <a:rPr lang="en-US" b="1" dirty="0">
                <a:latin typeface="Courier New" panose="02070309020205020404" pitchFamily="49" charset="0"/>
                <a:ea typeface="Helvetica"/>
                <a:cs typeface="Courier New" panose="02070309020205020404" pitchFamily="49" charset="0"/>
                <a:sym typeface="Helvetica"/>
              </a:rPr>
              <a:t>grep -B1 -A2 NNNNNNNNNN SRR098026.fastq</a:t>
            </a:r>
          </a:p>
        </p:txBody>
      </p:sp>
    </p:spTree>
    <p:extLst>
      <p:ext uri="{BB962C8B-B14F-4D97-AF65-F5344CB8AC3E}">
        <p14:creationId xmlns:p14="http://schemas.microsoft.com/office/powerpoint/2010/main" val="48720201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D3B5B-5931-B147-9402-8F974A419B7A}"/>
              </a:ext>
            </a:extLst>
          </p:cNvPr>
          <p:cNvPicPr>
            <a:picLocks noChangeAspect="1"/>
          </p:cNvPicPr>
          <p:nvPr/>
        </p:nvPicPr>
        <p:blipFill>
          <a:blip r:embed="rId3"/>
          <a:stretch>
            <a:fillRect/>
          </a:stretch>
        </p:blipFill>
        <p:spPr>
          <a:xfrm>
            <a:off x="313872" y="1283278"/>
            <a:ext cx="12470612" cy="4045526"/>
          </a:xfrm>
          <a:prstGeom prst="rect">
            <a:avLst/>
          </a:prstGeom>
        </p:spPr>
      </p:pic>
      <p:sp>
        <p:nvSpPr>
          <p:cNvPr id="2" name="Rectangle 1">
            <a:extLst>
              <a:ext uri="{FF2B5EF4-FFF2-40B4-BE49-F238E27FC236}">
                <a16:creationId xmlns:a16="http://schemas.microsoft.com/office/drawing/2014/main" id="{B707F427-372F-F448-8864-46D33157B922}"/>
              </a:ext>
            </a:extLst>
          </p:cNvPr>
          <p:cNvSpPr/>
          <p:nvPr/>
        </p:nvSpPr>
        <p:spPr>
          <a:xfrm>
            <a:off x="4140506" y="6058585"/>
            <a:ext cx="4817345" cy="1754326"/>
          </a:xfrm>
          <a:prstGeom prst="rect">
            <a:avLst/>
          </a:prstGeom>
        </p:spPr>
        <p:txBody>
          <a:bodyPr wrap="none">
            <a:spAutoFit/>
          </a:bodyPr>
          <a:lstStyle/>
          <a:p>
            <a:pPr algn="l"/>
            <a:r>
              <a:rPr lang="en-US" dirty="0"/>
              <a:t>Sequence to match:</a:t>
            </a:r>
          </a:p>
          <a:p>
            <a:pPr marL="742950" indent="-742950" algn="l">
              <a:buAutoNum type="arabicParenR"/>
            </a:pPr>
            <a:r>
              <a:rPr lang="en-US" b="1" dirty="0">
                <a:latin typeface="Courier New" panose="02070309020205020404" pitchFamily="49" charset="0"/>
                <a:cs typeface="Courier New" panose="02070309020205020404" pitchFamily="49" charset="0"/>
              </a:rPr>
              <a:t>GNATNACCACTTCC</a:t>
            </a:r>
          </a:p>
          <a:p>
            <a:pPr marL="742950" indent="-742950" algn="l">
              <a:buAutoNum type="arabicParenR"/>
            </a:pPr>
            <a:r>
              <a:rPr lang="en-US" b="1" dirty="0">
                <a:latin typeface="Courier New" panose="02070309020205020404" pitchFamily="49" charset="0"/>
                <a:cs typeface="Courier New" panose="02070309020205020404" pitchFamily="49" charset="0"/>
              </a:rPr>
              <a:t>AAGTT</a:t>
            </a:r>
          </a:p>
        </p:txBody>
      </p:sp>
    </p:spTree>
    <p:extLst>
      <p:ext uri="{BB962C8B-B14F-4D97-AF65-F5344CB8AC3E}">
        <p14:creationId xmlns:p14="http://schemas.microsoft.com/office/powerpoint/2010/main" val="42749869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A48E2-7B51-2442-9EE4-1F75A148F06B}"/>
              </a:ext>
            </a:extLst>
          </p:cNvPr>
          <p:cNvPicPr>
            <a:picLocks noChangeAspect="1"/>
          </p:cNvPicPr>
          <p:nvPr/>
        </p:nvPicPr>
        <p:blipFill>
          <a:blip r:embed="rId3"/>
          <a:stretch>
            <a:fillRect/>
          </a:stretch>
        </p:blipFill>
        <p:spPr>
          <a:xfrm>
            <a:off x="300181" y="1163782"/>
            <a:ext cx="12704619" cy="7259782"/>
          </a:xfrm>
          <a:prstGeom prst="rect">
            <a:avLst/>
          </a:prstGeom>
        </p:spPr>
      </p:pic>
    </p:spTree>
    <p:extLst>
      <p:ext uri="{BB962C8B-B14F-4D97-AF65-F5344CB8AC3E}">
        <p14:creationId xmlns:p14="http://schemas.microsoft.com/office/powerpoint/2010/main" val="378982795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Redirecting output</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1828800"/>
            <a:ext cx="11099800" cy="748665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Courier New" panose="02070309020205020404" pitchFamily="49" charset="0"/>
                <a:ea typeface="Helvetica"/>
                <a:cs typeface="Courier New" panose="02070309020205020404" pitchFamily="49" charset="0"/>
                <a:sym typeface="Helvetica"/>
              </a:rPr>
              <a:t>grep</a:t>
            </a:r>
            <a:r>
              <a:rPr lang="en-US" b="1" dirty="0">
                <a:ea typeface="Helvetica"/>
                <a:cs typeface="Helvetica"/>
                <a:sym typeface="Helvetica"/>
              </a:rPr>
              <a:t> </a:t>
            </a:r>
            <a:r>
              <a:rPr lang="en-US" dirty="0">
                <a:ea typeface="Helvetica"/>
                <a:cs typeface="Helvetica"/>
                <a:sym typeface="Helvetica"/>
              </a:rPr>
              <a:t>sends results to your terminal by default, but you can also send the results to a file</a:t>
            </a:r>
          </a:p>
          <a:p>
            <a:pPr hangingPunct="1">
              <a:spcBef>
                <a:spcPts val="1200"/>
              </a:spcBef>
            </a:pPr>
            <a:r>
              <a:rPr lang="en-US" dirty="0">
                <a:ea typeface="Helvetica"/>
                <a:cs typeface="Helvetica"/>
                <a:sym typeface="Helvetica"/>
              </a:rPr>
              <a:t>You do this by using “</a:t>
            </a:r>
            <a:r>
              <a:rPr lang="en-US" b="1" dirty="0">
                <a:ea typeface="Helvetica"/>
                <a:cs typeface="Helvetica"/>
                <a:sym typeface="Helvetica"/>
              </a:rPr>
              <a:t>redirection</a:t>
            </a:r>
            <a:r>
              <a:rPr lang="en-US" dirty="0">
                <a:ea typeface="Helvetica"/>
                <a:cs typeface="Helvetica"/>
                <a:sym typeface="Helvetica"/>
              </a:rPr>
              <a:t>” via a “</a:t>
            </a:r>
            <a:r>
              <a:rPr lang="en-US" b="1" dirty="0">
                <a:latin typeface="Courier New" panose="02070309020205020404" pitchFamily="49" charset="0"/>
                <a:ea typeface="Helvetica"/>
                <a:cs typeface="Courier New" panose="02070309020205020404" pitchFamily="49" charset="0"/>
                <a:sym typeface="Helvetica"/>
              </a:rPr>
              <a:t>&gt;</a:t>
            </a:r>
            <a:r>
              <a:rPr lang="en-US" dirty="0">
                <a:ea typeface="Helvetica"/>
                <a:cs typeface="Helvetica"/>
                <a:sym typeface="Helvetica"/>
              </a:rPr>
              <a:t>”</a:t>
            </a:r>
          </a:p>
          <a:p>
            <a:pPr hangingPunct="1">
              <a:spcBef>
                <a:spcPts val="1200"/>
              </a:spcBef>
            </a:pPr>
            <a:r>
              <a:rPr lang="en-US" dirty="0">
                <a:ea typeface="Helvetica"/>
                <a:cs typeface="Helvetica"/>
                <a:sym typeface="Helvetica"/>
              </a:rPr>
              <a:t>E.g.: </a:t>
            </a:r>
          </a:p>
          <a:p>
            <a:pPr marL="444500" lvl="1" indent="0" hangingPunct="1">
              <a:spcBef>
                <a:spcPts val="1200"/>
              </a:spcBef>
              <a:buNone/>
            </a:pPr>
            <a:r>
              <a:rPr lang="en-US" sz="3200" b="1" dirty="0">
                <a:latin typeface="Courier New" panose="02070309020205020404" pitchFamily="49" charset="0"/>
                <a:ea typeface="Helvetica"/>
                <a:cs typeface="Courier New" panose="02070309020205020404" pitchFamily="49" charset="0"/>
                <a:sym typeface="Helvetica"/>
              </a:rPr>
              <a:t>grep –B1 –A2 NNNNNNNNNN SRR098026.fastq &gt; </a:t>
            </a:r>
            <a:r>
              <a:rPr lang="en-US" sz="3200" b="1" dirty="0" err="1">
                <a:latin typeface="Courier New" panose="02070309020205020404" pitchFamily="49" charset="0"/>
                <a:ea typeface="Helvetica"/>
                <a:cs typeface="Courier New" panose="02070309020205020404" pitchFamily="49" charset="0"/>
                <a:sym typeface="Helvetica"/>
              </a:rPr>
              <a:t>bad_reads.txt</a:t>
            </a:r>
            <a:endParaRPr lang="en-US" sz="3200" b="1" dirty="0">
              <a:latin typeface="Courier New" panose="02070309020205020404" pitchFamily="49" charset="0"/>
              <a:ea typeface="Helvetica"/>
              <a:cs typeface="Courier New" panose="02070309020205020404" pitchFamily="49" charset="0"/>
              <a:sym typeface="Helvetica"/>
            </a:endParaRPr>
          </a:p>
          <a:p>
            <a:pPr hangingPunct="1">
              <a:spcBef>
                <a:spcPts val="1200"/>
              </a:spcBef>
            </a:pPr>
            <a:r>
              <a:rPr lang="en-US" dirty="0">
                <a:ea typeface="Helvetica"/>
                <a:cs typeface="Helvetica"/>
                <a:sym typeface="Helvetica"/>
              </a:rPr>
              <a:t>It may look like nothing happens, but check with </a:t>
            </a:r>
            <a:r>
              <a:rPr lang="en-US" b="1" dirty="0">
                <a:latin typeface="Courier New" panose="02070309020205020404" pitchFamily="49" charset="0"/>
                <a:ea typeface="Helvetica"/>
                <a:cs typeface="Courier New" panose="02070309020205020404" pitchFamily="49" charset="0"/>
                <a:sym typeface="Helvetica"/>
              </a:rPr>
              <a:t>ls</a:t>
            </a:r>
          </a:p>
          <a:p>
            <a:pPr hangingPunct="1">
              <a:spcBef>
                <a:spcPts val="1200"/>
              </a:spcBef>
            </a:pPr>
            <a:r>
              <a:rPr lang="en-US" dirty="0">
                <a:ea typeface="Helvetica"/>
                <a:cs typeface="Helvetica"/>
                <a:sym typeface="Helvetica"/>
              </a:rPr>
              <a:t>If you redirect to the same file again with </a:t>
            </a:r>
            <a:r>
              <a:rPr lang="en-US" b="1" dirty="0">
                <a:latin typeface="Courier New" panose="02070309020205020404" pitchFamily="49" charset="0"/>
                <a:ea typeface="Helvetica"/>
                <a:cs typeface="Courier New" panose="02070309020205020404" pitchFamily="49" charset="0"/>
                <a:sym typeface="Helvetica"/>
              </a:rPr>
              <a:t>&gt;</a:t>
            </a:r>
            <a:r>
              <a:rPr lang="en-US" dirty="0">
                <a:ea typeface="Helvetica"/>
                <a:cs typeface="Helvetica"/>
                <a:sym typeface="Helvetica"/>
              </a:rPr>
              <a:t>, the contents will be overwritten</a:t>
            </a:r>
          </a:p>
          <a:p>
            <a:pPr lvl="1" hangingPunct="1">
              <a:spcBef>
                <a:spcPts val="1200"/>
              </a:spcBef>
            </a:pPr>
            <a:r>
              <a:rPr lang="en-US" dirty="0">
                <a:ea typeface="Helvetica"/>
                <a:cs typeface="Helvetica"/>
                <a:sym typeface="Helvetica"/>
              </a:rPr>
              <a:t>To redirect without overwriting the file, use “</a:t>
            </a:r>
            <a:r>
              <a:rPr lang="en-US" b="1" dirty="0">
                <a:ea typeface="Helvetica"/>
                <a:cs typeface="Helvetica"/>
                <a:sym typeface="Helvetica"/>
              </a:rPr>
              <a:t>append redirect</a:t>
            </a:r>
            <a:r>
              <a:rPr lang="en-US" dirty="0">
                <a:ea typeface="Helvetica"/>
                <a:cs typeface="Helvetica"/>
                <a:sym typeface="Helvetica"/>
              </a:rPr>
              <a:t>” </a:t>
            </a:r>
            <a:r>
              <a:rPr lang="en-US" b="1" dirty="0">
                <a:ea typeface="Helvetica"/>
                <a:cs typeface="Helvetica"/>
                <a:sym typeface="Helvetica"/>
              </a:rPr>
              <a:t>(</a:t>
            </a:r>
            <a:r>
              <a:rPr lang="en-US" b="1" dirty="0">
                <a:latin typeface="Courier New" panose="02070309020205020404" pitchFamily="49" charset="0"/>
                <a:ea typeface="Helvetica"/>
                <a:cs typeface="Courier New" panose="02070309020205020404" pitchFamily="49" charset="0"/>
                <a:sym typeface="Helvetica"/>
              </a:rPr>
              <a:t>&gt;&gt;</a:t>
            </a:r>
            <a:r>
              <a:rPr lang="en-US" b="1" dirty="0">
                <a:ea typeface="Helvetica"/>
                <a:cs typeface="Helvetica"/>
                <a:sym typeface="Helvetica"/>
              </a:rPr>
              <a:t>)</a:t>
            </a: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69141109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4821-B0EC-EA41-9369-6527CC61E2F0}"/>
              </a:ext>
            </a:extLst>
          </p:cNvPr>
          <p:cNvSpPr>
            <a:spLocks noGrp="1"/>
          </p:cNvSpPr>
          <p:nvPr>
            <p:ph type="title"/>
          </p:nvPr>
        </p:nvSpPr>
        <p:spPr/>
        <p:txBody>
          <a:bodyPr>
            <a:normAutofit fontScale="90000"/>
          </a:bodyPr>
          <a:lstStyle/>
          <a:p>
            <a:r>
              <a:rPr lang="en-US" dirty="0"/>
              <a:t>Echo and append redirect</a:t>
            </a:r>
          </a:p>
        </p:txBody>
      </p:sp>
      <p:pic>
        <p:nvPicPr>
          <p:cNvPr id="3" name="Picture 2">
            <a:extLst>
              <a:ext uri="{FF2B5EF4-FFF2-40B4-BE49-F238E27FC236}">
                <a16:creationId xmlns:a16="http://schemas.microsoft.com/office/drawing/2014/main" id="{871B4EE8-6643-A547-95DC-4018755A2884}"/>
              </a:ext>
            </a:extLst>
          </p:cNvPr>
          <p:cNvPicPr>
            <a:picLocks noChangeAspect="1"/>
          </p:cNvPicPr>
          <p:nvPr/>
        </p:nvPicPr>
        <p:blipFill>
          <a:blip r:embed="rId3"/>
          <a:stretch>
            <a:fillRect/>
          </a:stretch>
        </p:blipFill>
        <p:spPr>
          <a:xfrm>
            <a:off x="721396" y="2413000"/>
            <a:ext cx="11562008" cy="4800600"/>
          </a:xfrm>
          <a:prstGeom prst="rect">
            <a:avLst/>
          </a:prstGeom>
        </p:spPr>
      </p:pic>
    </p:spTree>
    <p:extLst>
      <p:ext uri="{BB962C8B-B14F-4D97-AF65-F5344CB8AC3E}">
        <p14:creationId xmlns:p14="http://schemas.microsoft.com/office/powerpoint/2010/main" val="87954668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0365A59-3795-084C-B5F2-1D12CEBDC68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
        <p:nvSpPr>
          <p:cNvPr id="3" name="Shape 258">
            <a:extLst>
              <a:ext uri="{FF2B5EF4-FFF2-40B4-BE49-F238E27FC236}">
                <a16:creationId xmlns:a16="http://schemas.microsoft.com/office/drawing/2014/main" id="{9F8B9306-F4CB-5847-9E5C-8C14A05C841C}"/>
              </a:ext>
            </a:extLst>
          </p:cNvPr>
          <p:cNvSpPr txBox="1">
            <a:spLocks/>
          </p:cNvSpPr>
          <p:nvPr/>
        </p:nvSpPr>
        <p:spPr>
          <a:xfrm>
            <a:off x="952500" y="2355274"/>
            <a:ext cx="11099800" cy="5641244"/>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wc</a:t>
            </a:r>
            <a:r>
              <a:rPr lang="en-US" b="1" dirty="0">
                <a:latin typeface="Courier New" panose="02070309020205020404" pitchFamily="49" charset="0"/>
                <a:ea typeface="Helvetica"/>
                <a:cs typeface="Courier New" panose="02070309020205020404" pitchFamily="49" charset="0"/>
                <a:sym typeface="Helvetica"/>
              </a:rPr>
              <a:t> &lt;filename&gt; </a:t>
            </a:r>
            <a:r>
              <a:rPr lang="en-US" dirty="0">
                <a:ea typeface="Helvetica"/>
                <a:cs typeface="Helvetica"/>
                <a:sym typeface="Helvetica"/>
              </a:rPr>
              <a:t>gives us a count of lines, words, &amp; characters in a file</a:t>
            </a:r>
          </a:p>
          <a:p>
            <a:pPr lvl="1"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wc</a:t>
            </a:r>
            <a:r>
              <a:rPr lang="en-US" b="1" dirty="0">
                <a:latin typeface="Courier New" panose="02070309020205020404" pitchFamily="49" charset="0"/>
                <a:ea typeface="Helvetica"/>
                <a:cs typeface="Courier New" panose="02070309020205020404" pitchFamily="49" charset="0"/>
                <a:sym typeface="Helvetica"/>
              </a:rPr>
              <a:t> –l &lt;filename&gt; </a:t>
            </a:r>
            <a:r>
              <a:rPr lang="en-US" dirty="0">
                <a:ea typeface="Helvetica"/>
                <a:cs typeface="Courier New" panose="02070309020205020404" pitchFamily="49" charset="0"/>
                <a:sym typeface="Helvetica"/>
              </a:rPr>
              <a:t>(</a:t>
            </a:r>
            <a:r>
              <a:rPr lang="en-US" dirty="0">
                <a:ea typeface="Helvetica"/>
                <a:cs typeface="Helvetica"/>
                <a:sym typeface="Helvetica"/>
              </a:rPr>
              <a:t>just the lines)</a:t>
            </a:r>
          </a:p>
          <a:p>
            <a:pPr lvl="1"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wc</a:t>
            </a:r>
            <a:r>
              <a:rPr lang="en-US" b="1" dirty="0">
                <a:latin typeface="Courier New" panose="02070309020205020404" pitchFamily="49" charset="0"/>
                <a:ea typeface="Helvetica"/>
                <a:cs typeface="Courier New" panose="02070309020205020404" pitchFamily="49" charset="0"/>
                <a:sym typeface="Helvetica"/>
              </a:rPr>
              <a:t> –w &lt;filename&gt; </a:t>
            </a:r>
            <a:r>
              <a:rPr lang="en-US" dirty="0">
                <a:ea typeface="Helvetica"/>
                <a:cs typeface="Courier New" panose="02070309020205020404" pitchFamily="49" charset="0"/>
                <a:sym typeface="Helvetica"/>
              </a:rPr>
              <a:t>(</a:t>
            </a:r>
            <a:r>
              <a:rPr lang="en-US" dirty="0">
                <a:ea typeface="Helvetica"/>
                <a:cs typeface="Helvetica"/>
                <a:sym typeface="Helvetica"/>
              </a:rPr>
              <a:t>just the words, etc.)</a:t>
            </a:r>
          </a:p>
          <a:p>
            <a:pPr hangingPunct="1">
              <a:spcBef>
                <a:spcPts val="1200"/>
              </a:spcBef>
            </a:pPr>
            <a:r>
              <a:rPr lang="en-US" dirty="0">
                <a:ea typeface="Helvetica"/>
                <a:cs typeface="Helvetica"/>
                <a:sym typeface="Helvetica"/>
              </a:rPr>
              <a:t>Try it out:</a:t>
            </a:r>
          </a:p>
          <a:p>
            <a:pPr lvl="1"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wc</a:t>
            </a:r>
            <a:r>
              <a:rPr lang="en-US" b="1" dirty="0">
                <a:latin typeface="Courier New" panose="02070309020205020404" pitchFamily="49" charset="0"/>
                <a:ea typeface="Helvetica"/>
                <a:cs typeface="Courier New" panose="02070309020205020404" pitchFamily="49" charset="0"/>
                <a:sym typeface="Helvetica"/>
              </a:rPr>
              <a:t> </a:t>
            </a:r>
            <a:r>
              <a:rPr lang="en-US" b="1" dirty="0" err="1">
                <a:latin typeface="Courier New" panose="02070309020205020404" pitchFamily="49" charset="0"/>
                <a:ea typeface="Helvetica"/>
                <a:cs typeface="Courier New" panose="02070309020205020404" pitchFamily="49" charset="0"/>
                <a:sym typeface="Helvetica"/>
              </a:rPr>
              <a:t>bad_reads.txt</a:t>
            </a:r>
            <a:endParaRPr lang="en-US" b="1" dirty="0">
              <a:latin typeface="Courier New" panose="02070309020205020404" pitchFamily="49" charset="0"/>
              <a:ea typeface="Helvetica"/>
              <a:cs typeface="Courier New" panose="02070309020205020404" pitchFamily="49" charset="0"/>
              <a:sym typeface="Helvetica"/>
            </a:endParaRPr>
          </a:p>
          <a:p>
            <a:pPr lvl="1" hangingPunct="1">
              <a:spcBef>
                <a:spcPts val="1200"/>
              </a:spcBef>
            </a:pPr>
            <a:r>
              <a:rPr lang="en-US" b="1" dirty="0" err="1">
                <a:latin typeface="Courier New" panose="02070309020205020404" pitchFamily="49" charset="0"/>
                <a:ea typeface="Helvetica"/>
                <a:cs typeface="Courier New" panose="02070309020205020404" pitchFamily="49" charset="0"/>
                <a:sym typeface="Helvetica"/>
              </a:rPr>
              <a:t>wc</a:t>
            </a:r>
            <a:r>
              <a:rPr lang="en-US" b="1" dirty="0">
                <a:latin typeface="Courier New" panose="02070309020205020404" pitchFamily="49" charset="0"/>
                <a:ea typeface="Helvetica"/>
                <a:cs typeface="Courier New" panose="02070309020205020404" pitchFamily="49" charset="0"/>
                <a:sym typeface="Helvetica"/>
              </a:rPr>
              <a:t> –l </a:t>
            </a:r>
            <a:r>
              <a:rPr lang="en-US" b="1" dirty="0" err="1">
                <a:latin typeface="Courier New" panose="02070309020205020404" pitchFamily="49" charset="0"/>
                <a:ea typeface="Helvetica"/>
                <a:cs typeface="Courier New" panose="02070309020205020404" pitchFamily="49" charset="0"/>
                <a:sym typeface="Helvetica"/>
              </a:rPr>
              <a:t>bad_reads.txt</a:t>
            </a:r>
            <a:endParaRPr lang="en-US" b="1" dirty="0">
              <a:latin typeface="Courier New" panose="02070309020205020404" pitchFamily="49" charset="0"/>
              <a:ea typeface="Helvetica"/>
              <a:cs typeface="Courier New" panose="02070309020205020404" pitchFamily="49" charset="0"/>
              <a:sym typeface="Helvetica"/>
            </a:endParaRP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108809790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5A460-EB74-6A44-BEE0-46BC9863825F}"/>
              </a:ext>
            </a:extLst>
          </p:cNvPr>
          <p:cNvPicPr>
            <a:picLocks noChangeAspect="1"/>
          </p:cNvPicPr>
          <p:nvPr/>
        </p:nvPicPr>
        <p:blipFill rotWithShape="1">
          <a:blip r:embed="rId3"/>
          <a:srcRect b="44047"/>
          <a:stretch/>
        </p:blipFill>
        <p:spPr>
          <a:xfrm>
            <a:off x="375247" y="3599425"/>
            <a:ext cx="12290163" cy="1679944"/>
          </a:xfrm>
          <a:prstGeom prst="rect">
            <a:avLst/>
          </a:prstGeom>
        </p:spPr>
      </p:pic>
      <p:sp>
        <p:nvSpPr>
          <p:cNvPr id="3" name="Shape 258">
            <a:extLst>
              <a:ext uri="{FF2B5EF4-FFF2-40B4-BE49-F238E27FC236}">
                <a16:creationId xmlns:a16="http://schemas.microsoft.com/office/drawing/2014/main" id="{9C505183-141F-C442-926E-3C8104EB3558}"/>
              </a:ext>
            </a:extLst>
          </p:cNvPr>
          <p:cNvSpPr txBox="1">
            <a:spLocks/>
          </p:cNvSpPr>
          <p:nvPr/>
        </p:nvSpPr>
        <p:spPr>
          <a:xfrm>
            <a:off x="970429" y="6275294"/>
            <a:ext cx="11099800" cy="245633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Hint: </a:t>
            </a:r>
            <a:r>
              <a:rPr lang="en-US" dirty="0">
                <a:ea typeface="Helvetica"/>
                <a:cs typeface="Helvetica"/>
                <a:sym typeface="Helvetica"/>
              </a:rPr>
              <a:t>start by finding all the sequence lines with at least 3 Ns and write them to </a:t>
            </a:r>
            <a:r>
              <a:rPr lang="en-US" b="1" dirty="0" err="1">
                <a:ea typeface="Helvetica"/>
                <a:cs typeface="Helvetica"/>
                <a:sym typeface="Helvetica"/>
              </a:rPr>
              <a:t>bad_reads.txt</a:t>
            </a:r>
            <a:r>
              <a:rPr lang="en-US" b="1" dirty="0">
                <a:ea typeface="Helvetica"/>
                <a:cs typeface="Helvetica"/>
                <a:sym typeface="Helvetica"/>
              </a:rPr>
              <a:t> </a:t>
            </a:r>
            <a:r>
              <a:rPr lang="en-US" dirty="0">
                <a:ea typeface="Helvetica"/>
                <a:cs typeface="Helvetica"/>
                <a:sym typeface="Helvetica"/>
              </a:rPr>
              <a:t>(overwrite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
        <p:nvSpPr>
          <p:cNvPr id="4" name="Shape 247">
            <a:extLst>
              <a:ext uri="{FF2B5EF4-FFF2-40B4-BE49-F238E27FC236}">
                <a16:creationId xmlns:a16="http://schemas.microsoft.com/office/drawing/2014/main" id="{13A9A1DE-60A6-6942-82E1-E4BB44B01232}"/>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Tree>
    <p:extLst>
      <p:ext uri="{BB962C8B-B14F-4D97-AF65-F5344CB8AC3E}">
        <p14:creationId xmlns:p14="http://schemas.microsoft.com/office/powerpoint/2010/main" val="150336805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87930" y="339165"/>
            <a:ext cx="10464800" cy="1866153"/>
          </a:xfrm>
          <a:prstGeom prst="rect">
            <a:avLst/>
          </a:prstGeom>
        </p:spPr>
        <p:txBody>
          <a:bodyPr/>
          <a:lstStyle/>
          <a:p>
            <a:r>
              <a:rPr dirty="0"/>
              <a:t>Pipes</a:t>
            </a:r>
            <a:r>
              <a:rPr lang="en-US" dirty="0"/>
              <a:t> &amp; Filters</a:t>
            </a:r>
            <a:endParaRPr dirty="0"/>
          </a:p>
        </p:txBody>
      </p:sp>
      <p:pic>
        <p:nvPicPr>
          <p:cNvPr id="3" name="Picture 2">
            <a:extLst>
              <a:ext uri="{FF2B5EF4-FFF2-40B4-BE49-F238E27FC236}">
                <a16:creationId xmlns:a16="http://schemas.microsoft.com/office/drawing/2014/main" id="{9B86EBFE-2F1D-B141-B7EC-A494810F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153" y="1956298"/>
            <a:ext cx="10070353" cy="6713569"/>
          </a:xfrm>
          <a:prstGeom prst="rect">
            <a:avLst/>
          </a:prstGeom>
        </p:spPr>
      </p:pic>
      <p:sp>
        <p:nvSpPr>
          <p:cNvPr id="5" name="TextBox 4">
            <a:extLst>
              <a:ext uri="{FF2B5EF4-FFF2-40B4-BE49-F238E27FC236}">
                <a16:creationId xmlns:a16="http://schemas.microsoft.com/office/drawing/2014/main" id="{0B6752F3-EBA0-A247-968C-16B108A46938}"/>
              </a:ext>
            </a:extLst>
          </p:cNvPr>
          <p:cNvSpPr txBox="1"/>
          <p:nvPr/>
        </p:nvSpPr>
        <p:spPr>
          <a:xfrm>
            <a:off x="9300080" y="8669867"/>
            <a:ext cx="225542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Tim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Mossholder</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16889690"/>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Pipes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Pipes </a:t>
            </a:r>
            <a:r>
              <a:rPr lang="en-US" dirty="0">
                <a:ea typeface="Helvetica"/>
                <a:cs typeface="Helvetica"/>
                <a:sym typeface="Helvetica"/>
              </a:rPr>
              <a:t>let you string together multiple bash commands in a single line of code</a:t>
            </a:r>
          </a:p>
          <a:p>
            <a:pPr hangingPunct="1">
              <a:spcBef>
                <a:spcPts val="1200"/>
              </a:spcBef>
            </a:pPr>
            <a:r>
              <a:rPr lang="en-US" dirty="0">
                <a:ea typeface="Helvetica"/>
                <a:cs typeface="Helvetica"/>
                <a:sym typeface="Helvetica"/>
              </a:rPr>
              <a:t>This saves you from creating intermediate files that you don’t want later (keeps your directories cleaner)</a:t>
            </a:r>
          </a:p>
          <a:p>
            <a:pPr hangingPunct="1">
              <a:spcBef>
                <a:spcPts val="1200"/>
              </a:spcBef>
            </a:pPr>
            <a:r>
              <a:rPr lang="en-US" sz="3200" dirty="0"/>
              <a:t>Try it:</a:t>
            </a:r>
            <a:br>
              <a:rPr lang="en-US" sz="3200" dirty="0"/>
            </a:br>
            <a:r>
              <a:rPr lang="en-US" sz="3200" b="1" dirty="0">
                <a:latin typeface="Courier New" panose="02070309020205020404" pitchFamily="49" charset="0"/>
                <a:cs typeface="Courier New" panose="02070309020205020404" pitchFamily="49" charset="0"/>
              </a:rPr>
              <a:t>grep -B1 -A2 NNNNNNNNNN SRR098026.fastq | </a:t>
            </a:r>
            <a:r>
              <a:rPr lang="en-US" sz="3200" b="1" dirty="0" err="1">
                <a:latin typeface="Courier New" panose="02070309020205020404" pitchFamily="49" charset="0"/>
                <a:cs typeface="Courier New" panose="02070309020205020404" pitchFamily="49" charset="0"/>
              </a:rPr>
              <a:t>wc</a:t>
            </a:r>
            <a:r>
              <a:rPr lang="en-US" sz="3200" b="1" dirty="0">
                <a:latin typeface="Courier New" panose="02070309020205020404" pitchFamily="49" charset="0"/>
                <a:cs typeface="Courier New" panose="02070309020205020404" pitchFamily="49" charset="0"/>
              </a:rPr>
              <a:t> -l</a:t>
            </a:r>
            <a:endParaRPr lang="en-US" sz="3200" b="1" dirty="0">
              <a:latin typeface="Courier New" panose="02070309020205020404" pitchFamily="49" charset="0"/>
              <a:ea typeface="Helvetica"/>
              <a:cs typeface="Courier New" panose="02070309020205020404" pitchFamily="49" charset="0"/>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395873956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3"/>
          <a:srcRect r="12911"/>
          <a:stretch/>
        </p:blipFill>
        <p:spPr>
          <a:xfrm>
            <a:off x="922486" y="1842077"/>
            <a:ext cx="11159836" cy="6807200"/>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Screen Shot 2017-09-04 at 10.18.50 PM.png"/>
          <p:cNvPicPr>
            <a:picLocks noChangeAspect="1"/>
          </p:cNvPicPr>
          <p:nvPr/>
        </p:nvPicPr>
        <p:blipFill rotWithShape="1">
          <a:blip r:embed="rId3">
            <a:extLst/>
          </a:blip>
          <a:srcRect l="-387"/>
          <a:stretch/>
        </p:blipFill>
        <p:spPr>
          <a:xfrm>
            <a:off x="1832356" y="4126822"/>
            <a:ext cx="9607843" cy="3705914"/>
          </a:xfrm>
          <a:prstGeom prst="rect">
            <a:avLst/>
          </a:prstGeom>
          <a:ln w="12700">
            <a:miter lim="400000"/>
          </a:ln>
        </p:spPr>
      </p:pic>
      <p:sp>
        <p:nvSpPr>
          <p:cNvPr id="2" name="Rectangle 1">
            <a:extLst>
              <a:ext uri="{FF2B5EF4-FFF2-40B4-BE49-F238E27FC236}">
                <a16:creationId xmlns:a16="http://schemas.microsoft.com/office/drawing/2014/main" id="{3C182CE6-AB69-F14D-9E7D-0E01D16FF119}"/>
              </a:ext>
            </a:extLst>
          </p:cNvPr>
          <p:cNvSpPr/>
          <p:nvPr/>
        </p:nvSpPr>
        <p:spPr>
          <a:xfrm>
            <a:off x="0" y="1618387"/>
            <a:ext cx="13004799" cy="1754326"/>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tx1"/>
                </a:solidFill>
              </a:rPr>
              <a:t>Go to </a:t>
            </a:r>
            <a:r>
              <a:rPr lang="en-US" b="1" dirty="0" err="1">
                <a:solidFill>
                  <a:schemeClr val="tx1"/>
                </a:solidFill>
              </a:rPr>
              <a:t>commandline_genomics</a:t>
            </a:r>
            <a:r>
              <a:rPr lang="en-US" b="1" dirty="0">
                <a:solidFill>
                  <a:schemeClr val="tx1"/>
                </a:solidFill>
              </a:rPr>
              <a:t>-master/</a:t>
            </a:r>
            <a:r>
              <a:rPr lang="en-US" b="1" dirty="0" err="1">
                <a:solidFill>
                  <a:schemeClr val="tx1"/>
                </a:solidFill>
              </a:rPr>
              <a:t>shell_data</a:t>
            </a:r>
            <a:r>
              <a:rPr lang="en-US" b="1" dirty="0">
                <a:solidFill>
                  <a:schemeClr val="tx1"/>
                </a:solidFill>
              </a:rPr>
              <a:t>/molecules</a:t>
            </a:r>
          </a:p>
          <a:p>
            <a:pPr marL="571500" indent="-571500" algn="l">
              <a:buFont typeface="Arial" panose="020B0604020202020204" pitchFamily="34" charset="0"/>
              <a:buChar char="•"/>
            </a:pPr>
            <a:endParaRPr lang="en-US" b="1" dirty="0">
              <a:solidFill>
                <a:schemeClr val="tx1"/>
              </a:solidFill>
            </a:endParaRPr>
          </a:p>
          <a:p>
            <a:pPr marL="571500" indent="-571500" algn="l">
              <a:buFont typeface="Arial" panose="020B0604020202020204" pitchFamily="34" charset="0"/>
              <a:buChar char="•"/>
            </a:pPr>
            <a:r>
              <a:rPr lang="en-US" dirty="0">
                <a:solidFill>
                  <a:schemeClr val="tx1"/>
                </a:solidFill>
              </a:rPr>
              <a:t>Run the following command:</a:t>
            </a:r>
          </a:p>
        </p:txBody>
      </p:sp>
    </p:spTree>
    <p:extLst>
      <p:ext uri="{BB962C8B-B14F-4D97-AF65-F5344CB8AC3E}">
        <p14:creationId xmlns:p14="http://schemas.microsoft.com/office/powerpoint/2010/main" val="388786919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Screen Shot 2017-09-04 at 10.19.06 PM.png"/>
          <p:cNvPicPr>
            <a:picLocks noChangeAspect="1"/>
          </p:cNvPicPr>
          <p:nvPr/>
        </p:nvPicPr>
        <p:blipFill>
          <a:blip r:embed="rId3">
            <a:extLst/>
          </a:blip>
          <a:stretch>
            <a:fillRect/>
          </a:stretch>
        </p:blipFill>
        <p:spPr>
          <a:xfrm>
            <a:off x="1791225" y="4195530"/>
            <a:ext cx="9420362" cy="4205520"/>
          </a:xfrm>
          <a:prstGeom prst="rect">
            <a:avLst/>
          </a:prstGeom>
          <a:ln w="12700">
            <a:miter lim="400000"/>
          </a:ln>
        </p:spPr>
      </p:pic>
      <p:sp>
        <p:nvSpPr>
          <p:cNvPr id="4" name="Rectangle 3">
            <a:extLst>
              <a:ext uri="{FF2B5EF4-FFF2-40B4-BE49-F238E27FC236}">
                <a16:creationId xmlns:a16="http://schemas.microsoft.com/office/drawing/2014/main" id="{26803E10-2637-E240-8BAD-C338FCE9DDF7}"/>
              </a:ext>
            </a:extLst>
          </p:cNvPr>
          <p:cNvSpPr/>
          <p:nvPr/>
        </p:nvSpPr>
        <p:spPr>
          <a:xfrm>
            <a:off x="190500" y="1618387"/>
            <a:ext cx="13004799" cy="1754326"/>
          </a:xfrm>
          <a:prstGeom prst="rect">
            <a:avLst/>
          </a:prstGeom>
        </p:spPr>
        <p:txBody>
          <a:bodyPr wrap="square">
            <a:spAutoFit/>
          </a:bodyPr>
          <a:lstStyle/>
          <a:p>
            <a:pPr marL="571500" indent="-571500" algn="l">
              <a:buFont typeface="Arial" panose="020B0604020202020204" pitchFamily="34" charset="0"/>
              <a:buChar char="•"/>
            </a:pPr>
            <a:r>
              <a:rPr lang="en-US" dirty="0"/>
              <a:t>Hit the up arrow on your keyboard, then add </a:t>
            </a:r>
            <a:r>
              <a:rPr lang="en-US" b="1" dirty="0"/>
              <a:t>&gt; </a:t>
            </a:r>
            <a:r>
              <a:rPr lang="en-US" b="1" dirty="0" err="1"/>
              <a:t>lengths.txt</a:t>
            </a:r>
            <a:endParaRPr lang="en-US" b="1" dirty="0"/>
          </a:p>
          <a:p>
            <a:pPr marL="571500" indent="-571500" algn="l">
              <a:buFont typeface="Arial" panose="020B0604020202020204" pitchFamily="34" charset="0"/>
              <a:buChar char="•"/>
            </a:pPr>
            <a:endParaRPr lang="en-US" b="1" dirty="0">
              <a:solidFill>
                <a:schemeClr val="tx1"/>
              </a:solidFill>
            </a:endParaRPr>
          </a:p>
          <a:p>
            <a:pPr marL="571500" indent="-571500" algn="l">
              <a:buFont typeface="Arial" panose="020B0604020202020204" pitchFamily="34" charset="0"/>
              <a:buChar char="•"/>
            </a:pPr>
            <a:r>
              <a:rPr lang="en-US" dirty="0">
                <a:solidFill>
                  <a:schemeClr val="tx1"/>
                </a:solidFill>
              </a:rPr>
              <a:t>Run the command:</a:t>
            </a:r>
          </a:p>
        </p:txBody>
      </p:sp>
    </p:spTree>
    <p:extLst>
      <p:ext uri="{BB962C8B-B14F-4D97-AF65-F5344CB8AC3E}">
        <p14:creationId xmlns:p14="http://schemas.microsoft.com/office/powerpoint/2010/main" val="42475657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Screen Shot 2017-09-04 at 10.19.19 PM.png"/>
          <p:cNvPicPr>
            <a:picLocks noChangeAspect="1"/>
          </p:cNvPicPr>
          <p:nvPr/>
        </p:nvPicPr>
        <p:blipFill>
          <a:blip r:embed="rId3">
            <a:extLst/>
          </a:blip>
          <a:stretch>
            <a:fillRect/>
          </a:stretch>
        </p:blipFill>
        <p:spPr>
          <a:xfrm>
            <a:off x="197048" y="5500978"/>
            <a:ext cx="12610704" cy="2371144"/>
          </a:xfrm>
          <a:prstGeom prst="rect">
            <a:avLst/>
          </a:prstGeom>
          <a:ln w="12700">
            <a:miter lim="400000"/>
          </a:ln>
        </p:spPr>
      </p:pic>
      <p:sp>
        <p:nvSpPr>
          <p:cNvPr id="3" name="Rectangle 2">
            <a:extLst>
              <a:ext uri="{FF2B5EF4-FFF2-40B4-BE49-F238E27FC236}">
                <a16:creationId xmlns:a16="http://schemas.microsoft.com/office/drawing/2014/main" id="{CFF5F349-2CD8-D14F-9B4F-4EE154753A0C}"/>
              </a:ext>
            </a:extLst>
          </p:cNvPr>
          <p:cNvSpPr/>
          <p:nvPr/>
        </p:nvSpPr>
        <p:spPr>
          <a:xfrm>
            <a:off x="0" y="1618387"/>
            <a:ext cx="13004799" cy="2308324"/>
          </a:xfrm>
          <a:prstGeom prst="rect">
            <a:avLst/>
          </a:prstGeom>
        </p:spPr>
        <p:txBody>
          <a:bodyPr wrap="square">
            <a:spAutoFit/>
          </a:bodyPr>
          <a:lstStyle/>
          <a:p>
            <a:pPr marL="571500" indent="-571500" algn="l">
              <a:buFont typeface="Arial" panose="020B0604020202020204" pitchFamily="34" charset="0"/>
              <a:buChar char="•"/>
            </a:pPr>
            <a:r>
              <a:rPr lang="en-US" dirty="0"/>
              <a:t>Now we’ll string multiple commands together using ‘</a:t>
            </a:r>
            <a:r>
              <a:rPr lang="en-US" b="1" dirty="0"/>
              <a:t>|</a:t>
            </a:r>
            <a:r>
              <a:rPr lang="en-US" dirty="0"/>
              <a:t>’</a:t>
            </a:r>
          </a:p>
          <a:p>
            <a:pPr marL="571500" indent="-571500" algn="l">
              <a:buFont typeface="Arial" panose="020B0604020202020204" pitchFamily="34" charset="0"/>
              <a:buChar char="•"/>
            </a:pPr>
            <a:r>
              <a:rPr lang="en-US" dirty="0"/>
              <a:t>Run the first 2 commands so you can see what sort does…</a:t>
            </a:r>
          </a:p>
          <a:p>
            <a:pPr algn="l"/>
            <a:r>
              <a:rPr lang="en-US" dirty="0"/>
              <a:t>	then hit the up arrow and add the third pipe.</a:t>
            </a:r>
          </a:p>
          <a:p>
            <a:pPr marL="571500" indent="-571500" algn="l">
              <a:buFont typeface="Arial" panose="020B0604020202020204" pitchFamily="34" charset="0"/>
              <a:buChar char="•"/>
            </a:pPr>
            <a:r>
              <a:rPr lang="en-US" b="1" dirty="0">
                <a:latin typeface="Courier New" panose="02070309020205020404" pitchFamily="49" charset="0"/>
                <a:cs typeface="Courier New" panose="02070309020205020404" pitchFamily="49" charset="0"/>
              </a:rPr>
              <a:t>sort</a:t>
            </a:r>
            <a:r>
              <a:rPr lang="en-US" dirty="0"/>
              <a:t> and </a:t>
            </a:r>
            <a:r>
              <a:rPr lang="en-US" b="1" dirty="0" err="1">
                <a:latin typeface="Courier New" panose="02070309020205020404" pitchFamily="49" charset="0"/>
                <a:cs typeface="Courier New" panose="02070309020205020404" pitchFamily="49" charset="0"/>
              </a:rPr>
              <a:t>wc</a:t>
            </a:r>
            <a:r>
              <a:rPr lang="en-US" dirty="0"/>
              <a:t> are called “filters” </a:t>
            </a:r>
          </a:p>
        </p:txBody>
      </p:sp>
    </p:spTree>
    <p:extLst>
      <p:ext uri="{BB962C8B-B14F-4D97-AF65-F5344CB8AC3E}">
        <p14:creationId xmlns:p14="http://schemas.microsoft.com/office/powerpoint/2010/main" val="847288423"/>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Screen Shot 2017-09-06 at 11.15.07 PM.png"/>
          <p:cNvPicPr>
            <a:picLocks noChangeAspect="1"/>
          </p:cNvPicPr>
          <p:nvPr/>
        </p:nvPicPr>
        <p:blipFill>
          <a:blip r:embed="rId3">
            <a:extLst/>
          </a:blip>
          <a:stretch>
            <a:fillRect/>
          </a:stretch>
        </p:blipFill>
        <p:spPr>
          <a:xfrm>
            <a:off x="1117600" y="203200"/>
            <a:ext cx="10769600" cy="9347200"/>
          </a:xfrm>
          <a:prstGeom prst="rect">
            <a:avLst/>
          </a:prstGeom>
          <a:ln w="12700">
            <a:miter lim="400000"/>
          </a:ln>
        </p:spPr>
      </p:pic>
    </p:spTree>
    <p:extLst>
      <p:ext uri="{BB962C8B-B14F-4D97-AF65-F5344CB8AC3E}">
        <p14:creationId xmlns:p14="http://schemas.microsoft.com/office/powerpoint/2010/main" val="3497230525"/>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17-09-06 at 11.17.00 PM.png"/>
          <p:cNvPicPr>
            <a:picLocks noChangeAspect="1"/>
          </p:cNvPicPr>
          <p:nvPr/>
        </p:nvPicPr>
        <p:blipFill>
          <a:blip r:embed="rId3">
            <a:extLst/>
          </a:blip>
          <a:stretch>
            <a:fillRect/>
          </a:stretch>
        </p:blipFill>
        <p:spPr>
          <a:xfrm>
            <a:off x="363929" y="736632"/>
            <a:ext cx="12276943" cy="4019498"/>
          </a:xfrm>
          <a:prstGeom prst="rect">
            <a:avLst/>
          </a:prstGeom>
          <a:ln w="12700">
            <a:miter lim="400000"/>
          </a:ln>
        </p:spPr>
      </p:pic>
      <p:grpSp>
        <p:nvGrpSpPr>
          <p:cNvPr id="3" name="Group 2">
            <a:extLst>
              <a:ext uri="{FF2B5EF4-FFF2-40B4-BE49-F238E27FC236}">
                <a16:creationId xmlns:a16="http://schemas.microsoft.com/office/drawing/2014/main" id="{01C23261-B104-9640-A410-86E473FFA918}"/>
              </a:ext>
            </a:extLst>
          </p:cNvPr>
          <p:cNvGrpSpPr/>
          <p:nvPr/>
        </p:nvGrpSpPr>
        <p:grpSpPr>
          <a:xfrm>
            <a:off x="363928" y="6889038"/>
            <a:ext cx="12276944" cy="1534619"/>
            <a:chOff x="363928" y="6889038"/>
            <a:chExt cx="12276944" cy="1534619"/>
          </a:xfrm>
        </p:grpSpPr>
        <p:pic>
          <p:nvPicPr>
            <p:cNvPr id="309" name="Screen Shot 2017-09-06 at 11.17.30 PM.png"/>
            <p:cNvPicPr>
              <a:picLocks noChangeAspect="1"/>
            </p:cNvPicPr>
            <p:nvPr/>
          </p:nvPicPr>
          <p:blipFill>
            <a:blip r:embed="rId4">
              <a:extLst/>
            </a:blip>
            <a:stretch>
              <a:fillRect/>
            </a:stretch>
          </p:blipFill>
          <p:spPr>
            <a:xfrm>
              <a:off x="363928" y="6889038"/>
              <a:ext cx="12276944" cy="1534619"/>
            </a:xfrm>
            <a:prstGeom prst="rect">
              <a:avLst/>
            </a:prstGeom>
            <a:ln w="12700">
              <a:miter lim="400000"/>
            </a:ln>
          </p:spPr>
        </p:pic>
        <p:sp>
          <p:nvSpPr>
            <p:cNvPr id="2" name="Rectangle 1">
              <a:extLst>
                <a:ext uri="{FF2B5EF4-FFF2-40B4-BE49-F238E27FC236}">
                  <a16:creationId xmlns:a16="http://schemas.microsoft.com/office/drawing/2014/main" id="{6CD79EBE-89C2-EC48-A42C-B5F63603E2E5}"/>
                </a:ext>
              </a:extLst>
            </p:cNvPr>
            <p:cNvSpPr/>
            <p:nvPr/>
          </p:nvSpPr>
          <p:spPr>
            <a:xfrm>
              <a:off x="2764465" y="7931888"/>
              <a:ext cx="6974958" cy="4253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708999725"/>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a:xfrm>
            <a:off x="952500" y="444500"/>
            <a:ext cx="7905750" cy="2159000"/>
          </a:xfrm>
        </p:spPr>
        <p:txBody>
          <a:bodyPr>
            <a:normAutofit/>
          </a:bodyPr>
          <a:lstStyle/>
          <a:p>
            <a:r>
              <a:rPr lang="en-US" sz="7200" dirty="0"/>
              <a:t>More filters : </a:t>
            </a:r>
            <a:r>
              <a:rPr lang="en-US" sz="7200" b="1" dirty="0"/>
              <a:t>cut</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2577074"/>
            <a:ext cx="11099800"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cut &lt;delimiter&gt; &lt;field&gt; </a:t>
            </a:r>
            <a:r>
              <a:rPr lang="en-US" b="1" dirty="0">
                <a:latin typeface="Courier New" panose="02070309020205020404" pitchFamily="49" charset="0"/>
                <a:cs typeface="Courier New" panose="02070309020205020404" pitchFamily="49" charset="0"/>
              </a:rPr>
              <a:t>&lt;filename&gt;</a:t>
            </a:r>
            <a:r>
              <a:rPr lang="en-US" b="1" dirty="0"/>
              <a:t> </a:t>
            </a:r>
            <a:r>
              <a:rPr kumimoji="0" lang="en-US" sz="3600" b="0" i="0" u="none" strike="noStrike" cap="none" spc="0" normalizeH="0" baseline="0" dirty="0">
                <a:ln>
                  <a:noFill/>
                </a:ln>
                <a:solidFill>
                  <a:srgbClr val="000000"/>
                </a:solidFill>
                <a:effectLst/>
                <a:uFillTx/>
                <a:latin typeface="+mn-lt"/>
                <a:ea typeface="+mn-ea"/>
                <a:cs typeface="+mn-cs"/>
                <a:sym typeface="Helvetica Light"/>
              </a:rPr>
              <a:t>pulls out certain sections of each line of a text file and writes them out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latin typeface="Courier New" panose="02070309020205020404" pitchFamily="49" charset="0"/>
                <a:cs typeface="Courier New" panose="02070309020205020404" pitchFamily="49" charset="0"/>
              </a:rPr>
              <a:t>cut</a:t>
            </a:r>
            <a:r>
              <a:rPr lang="en-US" dirty="0"/>
              <a:t> assumes that the file is </a:t>
            </a:r>
            <a:r>
              <a:rPr lang="en-US" b="1" i="1" dirty="0"/>
              <a:t>tab delimited</a:t>
            </a:r>
            <a:r>
              <a:rPr lang="en-US" dirty="0"/>
              <a:t>. If your file is other-delimited (comma most common) use the </a:t>
            </a:r>
            <a:r>
              <a:rPr lang="en-US" b="1" dirty="0"/>
              <a:t>-d</a:t>
            </a:r>
            <a:r>
              <a:rPr lang="en-US" dirty="0"/>
              <a:t> flag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Try it: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r>
              <a:rPr lang="en-US" b="1" dirty="0">
                <a:latin typeface="Courier New" panose="02070309020205020404" pitchFamily="49" charset="0"/>
                <a:cs typeface="Courier New" panose="02070309020205020404" pitchFamily="49" charset="0"/>
              </a:rPr>
              <a:t>cut -d , -f 2 </a:t>
            </a:r>
            <a:r>
              <a:rPr lang="en-US" b="1" dirty="0" err="1">
                <a:latin typeface="Courier New" panose="02070309020205020404" pitchFamily="49" charset="0"/>
                <a:cs typeface="Courier New" panose="02070309020205020404" pitchFamily="49" charset="0"/>
              </a:rPr>
              <a:t>animals.txt</a:t>
            </a:r>
            <a:endParaRPr lang="en-US" b="1" dirty="0">
              <a:latin typeface="Courier New" panose="02070309020205020404" pitchFamily="49" charset="0"/>
              <a:cs typeface="Courier New" panose="02070309020205020404" pitchFamily="49" charset="0"/>
            </a:endParaRPr>
          </a:p>
          <a:p>
            <a:pPr marR="0" algn="l" defTabSz="584200" rtl="0" fontAlgn="auto" latinLnBrk="0" hangingPunct="0">
              <a:lnSpc>
                <a:spcPct val="100000"/>
              </a:lnSpc>
              <a:spcBef>
                <a:spcPts val="0"/>
              </a:spcBef>
              <a:spcAft>
                <a:spcPts val="0"/>
              </a:spcAft>
              <a:buClrTx/>
              <a:buSzTx/>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1D1C33EF-69EE-1146-BAEC-28264BBD6828}"/>
              </a:ext>
            </a:extLst>
          </p:cNvPr>
          <p:cNvSpPr txBox="1"/>
          <p:nvPr/>
        </p:nvSpPr>
        <p:spPr>
          <a:xfrm>
            <a:off x="1572436" y="8610054"/>
            <a:ext cx="31563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delimiter flag  </a:t>
            </a:r>
          </a:p>
          <a:p>
            <a:pPr marL="0" marR="0" indent="0" algn="l" defTabSz="584200" rtl="0" fontAlgn="auto" latinLnBrk="0" hangingPunct="0">
              <a:lnSpc>
                <a:spcPct val="100000"/>
              </a:lnSpc>
              <a:spcBef>
                <a:spcPts val="0"/>
              </a:spcBef>
              <a:spcAft>
                <a:spcPts val="0"/>
              </a:spcAft>
              <a:buClrTx/>
              <a:buSzTx/>
              <a:buFontTx/>
              <a:buNone/>
              <a:tabLst/>
            </a:pPr>
            <a:r>
              <a:rPr lang="en-US" sz="2400" dirty="0"/>
              <a:t>	</a:t>
            </a:r>
            <a:r>
              <a:rPr kumimoji="0" lang="en-US" sz="2400" b="0" i="0" u="none" strike="noStrike" cap="none" spc="0" normalizeH="0" baseline="0" dirty="0">
                <a:ln>
                  <a:noFill/>
                </a:ln>
                <a:solidFill>
                  <a:srgbClr val="000000"/>
                </a:solidFill>
                <a:effectLst/>
                <a:uFillTx/>
                <a:latin typeface="+mn-lt"/>
                <a:ea typeface="+mn-ea"/>
                <a:cs typeface="+mn-cs"/>
                <a:sym typeface="Helvetica Light"/>
              </a:rPr>
              <a:t>comma delimiter  </a:t>
            </a:r>
          </a:p>
        </p:txBody>
      </p:sp>
      <p:sp>
        <p:nvSpPr>
          <p:cNvPr id="5" name="Rectangle 4">
            <a:extLst>
              <a:ext uri="{FF2B5EF4-FFF2-40B4-BE49-F238E27FC236}">
                <a16:creationId xmlns:a16="http://schemas.microsoft.com/office/drawing/2014/main" id="{E43B3539-8677-BD41-A18E-BA497AAC9922}"/>
              </a:ext>
            </a:extLst>
          </p:cNvPr>
          <p:cNvSpPr/>
          <p:nvPr/>
        </p:nvSpPr>
        <p:spPr>
          <a:xfrm>
            <a:off x="4644084" y="6550980"/>
            <a:ext cx="4700173" cy="830997"/>
          </a:xfrm>
          <a:prstGeom prst="rect">
            <a:avLst/>
          </a:prstGeom>
        </p:spPr>
        <p:txBody>
          <a:bodyPr wrap="square">
            <a:spAutoFit/>
          </a:bodyPr>
          <a:lstStyle/>
          <a:p>
            <a:pPr lvl="0" algn="l"/>
            <a:r>
              <a:rPr lang="en-US" sz="2400" dirty="0"/>
              <a:t>field delimiter flag </a:t>
            </a:r>
          </a:p>
          <a:p>
            <a:pPr lvl="0" algn="l"/>
            <a:r>
              <a:rPr lang="en-US" sz="2400" dirty="0"/>
              <a:t>			 field number  </a:t>
            </a:r>
          </a:p>
        </p:txBody>
      </p:sp>
      <p:sp>
        <p:nvSpPr>
          <p:cNvPr id="6" name="Rectangle 5">
            <a:extLst>
              <a:ext uri="{FF2B5EF4-FFF2-40B4-BE49-F238E27FC236}">
                <a16:creationId xmlns:a16="http://schemas.microsoft.com/office/drawing/2014/main" id="{1BD39172-BDED-634E-9FC5-D269428115DC}"/>
              </a:ext>
            </a:extLst>
          </p:cNvPr>
          <p:cNvSpPr/>
          <p:nvPr/>
        </p:nvSpPr>
        <p:spPr>
          <a:xfrm>
            <a:off x="7649382" y="8400632"/>
            <a:ext cx="1410849" cy="461665"/>
          </a:xfrm>
          <a:prstGeom prst="rect">
            <a:avLst/>
          </a:prstGeom>
        </p:spPr>
        <p:txBody>
          <a:bodyPr wrap="square">
            <a:spAutoFit/>
          </a:bodyPr>
          <a:lstStyle/>
          <a:p>
            <a:r>
              <a:rPr lang="en-US" sz="2400" dirty="0"/>
              <a:t>filename	</a:t>
            </a:r>
          </a:p>
        </p:txBody>
      </p:sp>
      <p:cxnSp>
        <p:nvCxnSpPr>
          <p:cNvPr id="9" name="Curved Connector 8">
            <a:extLst>
              <a:ext uri="{FF2B5EF4-FFF2-40B4-BE49-F238E27FC236}">
                <a16:creationId xmlns:a16="http://schemas.microsoft.com/office/drawing/2014/main" id="{79B4D30B-A705-8744-B49A-3C1714A3EB1C}"/>
              </a:ext>
            </a:extLst>
          </p:cNvPr>
          <p:cNvCxnSpPr>
            <a:cxnSpLocks/>
          </p:cNvCxnSpPr>
          <p:nvPr/>
        </p:nvCxnSpPr>
        <p:spPr>
          <a:xfrm rot="5400000" flipH="1" flipV="1">
            <a:off x="2826872" y="8343481"/>
            <a:ext cx="533144" cy="2"/>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Curved Connector 11">
            <a:extLst>
              <a:ext uri="{FF2B5EF4-FFF2-40B4-BE49-F238E27FC236}">
                <a16:creationId xmlns:a16="http://schemas.microsoft.com/office/drawing/2014/main" id="{EAE42649-B40E-6444-BD55-3F1F43CB77DE}"/>
              </a:ext>
            </a:extLst>
          </p:cNvPr>
          <p:cNvCxnSpPr>
            <a:cxnSpLocks/>
          </p:cNvCxnSpPr>
          <p:nvPr/>
        </p:nvCxnSpPr>
        <p:spPr>
          <a:xfrm rot="16200000" flipV="1">
            <a:off x="3270913" y="8402331"/>
            <a:ext cx="1022486" cy="371644"/>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urved Connector 13">
            <a:extLst>
              <a:ext uri="{FF2B5EF4-FFF2-40B4-BE49-F238E27FC236}">
                <a16:creationId xmlns:a16="http://schemas.microsoft.com/office/drawing/2014/main" id="{16D92C46-7223-AF40-9C9C-457E7CC0E515}"/>
              </a:ext>
            </a:extLst>
          </p:cNvPr>
          <p:cNvCxnSpPr>
            <a:cxnSpLocks/>
          </p:cNvCxnSpPr>
          <p:nvPr/>
        </p:nvCxnSpPr>
        <p:spPr>
          <a:xfrm rot="10800000" flipV="1">
            <a:off x="4471282" y="6927485"/>
            <a:ext cx="172803" cy="675813"/>
          </a:xfrm>
          <a:prstGeom prst="curvedConnector2">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urved Connector 15">
            <a:extLst>
              <a:ext uri="{FF2B5EF4-FFF2-40B4-BE49-F238E27FC236}">
                <a16:creationId xmlns:a16="http://schemas.microsoft.com/office/drawing/2014/main" id="{197B2ACB-2AF3-D24F-B7FE-9929735BE9A3}"/>
              </a:ext>
            </a:extLst>
          </p:cNvPr>
          <p:cNvCxnSpPr>
            <a:cxnSpLocks/>
          </p:cNvCxnSpPr>
          <p:nvPr/>
        </p:nvCxnSpPr>
        <p:spPr>
          <a:xfrm rot="10800000" flipV="1">
            <a:off x="4991101" y="7181018"/>
            <a:ext cx="1482071" cy="422281"/>
          </a:xfrm>
          <a:prstGeom prst="curvedConnector3">
            <a:avLst>
              <a:gd name="adj1" fmla="val 100129"/>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Curved Connector 17">
            <a:extLst>
              <a:ext uri="{FF2B5EF4-FFF2-40B4-BE49-F238E27FC236}">
                <a16:creationId xmlns:a16="http://schemas.microsoft.com/office/drawing/2014/main" id="{F263BB95-7362-4A40-861B-0ABCCA0CE972}"/>
              </a:ext>
            </a:extLst>
          </p:cNvPr>
          <p:cNvCxnSpPr/>
          <p:nvPr/>
        </p:nvCxnSpPr>
        <p:spPr>
          <a:xfrm rot="10800000">
            <a:off x="6835120" y="8134060"/>
            <a:ext cx="760772" cy="511242"/>
          </a:xfrm>
          <a:prstGeom prst="curvedConnector3">
            <a:avLst>
              <a:gd name="adj1" fmla="val 102258"/>
            </a:avLst>
          </a:prstGeom>
          <a:noFill/>
          <a:ln w="57150"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D61B480A-FD45-5A46-887C-80B1CA211CC0}"/>
              </a:ext>
            </a:extLst>
          </p:cNvPr>
          <p:cNvPicPr>
            <a:picLocks noChangeAspect="1"/>
          </p:cNvPicPr>
          <p:nvPr/>
        </p:nvPicPr>
        <p:blipFill rotWithShape="1">
          <a:blip r:embed="rId3"/>
          <a:srcRect t="12828"/>
          <a:stretch/>
        </p:blipFill>
        <p:spPr>
          <a:xfrm rot="10800000">
            <a:off x="9060231" y="181384"/>
            <a:ext cx="2748242" cy="2395690"/>
          </a:xfrm>
          <a:prstGeom prst="rect">
            <a:avLst/>
          </a:prstGeom>
        </p:spPr>
      </p:pic>
    </p:spTree>
    <p:extLst>
      <p:ext uri="{BB962C8B-B14F-4D97-AF65-F5344CB8AC3E}">
        <p14:creationId xmlns:p14="http://schemas.microsoft.com/office/powerpoint/2010/main" val="3127710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a:t>
            </a:r>
            <a:r>
              <a:rPr lang="en-US" sz="7200" b="1" dirty="0" err="1"/>
              <a:t>uniq</a:t>
            </a:r>
            <a:endParaRPr lang="en-US" sz="7200" b="1" dirty="0"/>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408071"/>
            <a:ext cx="1109980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Helvetica Light"/>
              </a:rPr>
              <a:t>uniq</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filters out adjacent matching lines in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If you don’t want duplicates in the output, you might have to </a:t>
            </a:r>
            <a:r>
              <a:rPr lang="en-US" b="1" dirty="0">
                <a:latin typeface="Courier New" panose="02070309020205020404" pitchFamily="49" charset="0"/>
                <a:cs typeface="Courier New" panose="02070309020205020404" pitchFamily="49" charset="0"/>
              </a:rPr>
              <a:t>sort</a:t>
            </a:r>
            <a:r>
              <a:rPr lang="en-US" dirty="0"/>
              <a:t> first</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How would you do this to the list you </a:t>
            </a:r>
            <a:r>
              <a:rPr lang="en-US" dirty="0"/>
              <a:t>just created </a:t>
            </a:r>
            <a:r>
              <a:rPr kumimoji="0" lang="en-US" sz="3600" b="0" i="0" u="none" strike="noStrike" cap="none" spc="0" normalizeH="0" baseline="0" dirty="0">
                <a:ln>
                  <a:noFill/>
                </a:ln>
                <a:solidFill>
                  <a:srgbClr val="000000"/>
                </a:solidFill>
                <a:effectLst/>
                <a:uFillTx/>
                <a:latin typeface="+mn-lt"/>
                <a:ea typeface="+mn-ea"/>
                <a:cs typeface="+mn-cs"/>
                <a:sym typeface="Helvetica Light"/>
              </a:rPr>
              <a:t>to find out what animals are in the file, </a:t>
            </a:r>
            <a:r>
              <a:rPr kumimoji="0" lang="en-US" sz="3600" b="1" i="1" u="none" strike="noStrike" cap="none" spc="0" normalizeH="0" baseline="0" dirty="0">
                <a:ln>
                  <a:noFill/>
                </a:ln>
                <a:solidFill>
                  <a:srgbClr val="000000"/>
                </a:solidFill>
                <a:effectLst/>
                <a:uFillTx/>
                <a:latin typeface="+mn-lt"/>
                <a:ea typeface="+mn-ea"/>
                <a:cs typeface="+mn-cs"/>
                <a:sym typeface="Helvetica Light"/>
              </a:rPr>
              <a:t>without any duplicates</a:t>
            </a:r>
            <a:r>
              <a:rPr lang="en-US" i="1" dirty="0"/>
              <a:t> </a:t>
            </a:r>
            <a:r>
              <a:rPr kumimoji="0" lang="en-US" sz="3600" b="0" i="0" u="none" strike="noStrike" cap="none" spc="0" normalizeH="0" baseline="0" dirty="0">
                <a:ln>
                  <a:noFill/>
                </a:ln>
                <a:solidFill>
                  <a:srgbClr val="000000"/>
                </a:solidFill>
                <a:effectLst/>
                <a:uFillTx/>
                <a:latin typeface="+mn-lt"/>
                <a:ea typeface="+mn-ea"/>
                <a:cs typeface="+mn-cs"/>
                <a:sym typeface="Helvetica Light"/>
              </a:rPr>
              <a: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4" name="Picture 23">
            <a:extLst>
              <a:ext uri="{FF2B5EF4-FFF2-40B4-BE49-F238E27FC236}">
                <a16:creationId xmlns:a16="http://schemas.microsoft.com/office/drawing/2014/main" id="{D400EDBD-A212-7C44-B8DA-E2FB19ADCF6D}"/>
              </a:ext>
            </a:extLst>
          </p:cNvPr>
          <p:cNvPicPr>
            <a:picLocks noChangeAspect="1"/>
          </p:cNvPicPr>
          <p:nvPr/>
        </p:nvPicPr>
        <p:blipFill>
          <a:blip r:embed="rId3"/>
          <a:stretch>
            <a:fillRect/>
          </a:stretch>
        </p:blipFill>
        <p:spPr>
          <a:xfrm>
            <a:off x="1553819" y="6877891"/>
            <a:ext cx="9418982" cy="2129509"/>
          </a:xfrm>
          <a:prstGeom prst="rect">
            <a:avLst/>
          </a:prstGeom>
        </p:spPr>
      </p:pic>
      <p:pic>
        <p:nvPicPr>
          <p:cNvPr id="25" name="Picture 24">
            <a:extLst>
              <a:ext uri="{FF2B5EF4-FFF2-40B4-BE49-F238E27FC236}">
                <a16:creationId xmlns:a16="http://schemas.microsoft.com/office/drawing/2014/main" id="{04370755-9C7B-A645-AF95-C938A29358DA}"/>
              </a:ext>
            </a:extLst>
          </p:cNvPr>
          <p:cNvPicPr>
            <a:picLocks noChangeAspect="1"/>
          </p:cNvPicPr>
          <p:nvPr/>
        </p:nvPicPr>
        <p:blipFill>
          <a:blip r:embed="rId4"/>
          <a:stretch>
            <a:fillRect/>
          </a:stretch>
        </p:blipFill>
        <p:spPr>
          <a:xfrm>
            <a:off x="9770166" y="0"/>
            <a:ext cx="3175000" cy="3175000"/>
          </a:xfrm>
          <a:prstGeom prst="rect">
            <a:avLst/>
          </a:prstGeom>
        </p:spPr>
      </p:pic>
      <p:pic>
        <p:nvPicPr>
          <p:cNvPr id="28" name="Picture 27">
            <a:extLst>
              <a:ext uri="{FF2B5EF4-FFF2-40B4-BE49-F238E27FC236}">
                <a16:creationId xmlns:a16="http://schemas.microsoft.com/office/drawing/2014/main" id="{5B686796-734A-E448-B9C8-FCB05A248FBF}"/>
              </a:ext>
            </a:extLst>
          </p:cNvPr>
          <p:cNvPicPr>
            <a:picLocks noChangeAspect="1"/>
          </p:cNvPicPr>
          <p:nvPr/>
        </p:nvPicPr>
        <p:blipFill>
          <a:blip r:embed="rId5"/>
          <a:stretch>
            <a:fillRect/>
          </a:stretch>
        </p:blipFill>
        <p:spPr>
          <a:xfrm>
            <a:off x="450117" y="285474"/>
            <a:ext cx="2207404" cy="2489200"/>
          </a:xfrm>
          <a:prstGeom prst="rect">
            <a:avLst/>
          </a:prstGeom>
        </p:spPr>
      </p:pic>
    </p:spTree>
    <p:extLst>
      <p:ext uri="{BB962C8B-B14F-4D97-AF65-F5344CB8AC3E}">
        <p14:creationId xmlns:p14="http://schemas.microsoft.com/office/powerpoint/2010/main" val="3915982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DE94D-076A-1142-8EA7-68292CC4F9D6}"/>
              </a:ext>
            </a:extLst>
          </p:cNvPr>
          <p:cNvPicPr>
            <a:picLocks noChangeAspect="1"/>
          </p:cNvPicPr>
          <p:nvPr/>
        </p:nvPicPr>
        <p:blipFill>
          <a:blip r:embed="rId3"/>
          <a:stretch>
            <a:fillRect/>
          </a:stretch>
        </p:blipFill>
        <p:spPr>
          <a:xfrm>
            <a:off x="934279" y="765587"/>
            <a:ext cx="11628782" cy="7888314"/>
          </a:xfrm>
          <a:prstGeom prst="rect">
            <a:avLst/>
          </a:prstGeom>
        </p:spPr>
      </p:pic>
      <p:sp>
        <p:nvSpPr>
          <p:cNvPr id="323" name="Shape 323"/>
          <p:cNvSpPr/>
          <p:nvPr/>
        </p:nvSpPr>
        <p:spPr>
          <a:xfrm>
            <a:off x="8272534" y="7678428"/>
            <a:ext cx="1087377" cy="456398"/>
          </a:xfrm>
          <a:custGeom>
            <a:avLst/>
            <a:gdLst/>
            <a:ahLst/>
            <a:cxnLst>
              <a:cxn ang="0">
                <a:pos x="wd2" y="hd2"/>
              </a:cxn>
              <a:cxn ang="5400000">
                <a:pos x="wd2" y="hd2"/>
              </a:cxn>
              <a:cxn ang="10800000">
                <a:pos x="wd2" y="hd2"/>
              </a:cxn>
              <a:cxn ang="16200000">
                <a:pos x="wd2" y="hd2"/>
              </a:cxn>
            </a:cxnLst>
            <a:rect l="0" t="0" r="r" b="b"/>
            <a:pathLst>
              <a:path w="21600" h="21600" extrusionOk="0">
                <a:moveTo>
                  <a:pt x="7778" y="14256"/>
                </a:moveTo>
                <a:lnTo>
                  <a:pt x="7778" y="21600"/>
                </a:lnTo>
                <a:lnTo>
                  <a:pt x="0" y="10800"/>
                </a:lnTo>
                <a:lnTo>
                  <a:pt x="7778" y="0"/>
                </a:lnTo>
                <a:lnTo>
                  <a:pt x="7778" y="7344"/>
                </a:lnTo>
                <a:lnTo>
                  <a:pt x="21600" y="7344"/>
                </a:lnTo>
                <a:lnTo>
                  <a:pt x="21600" y="14256"/>
                </a:lnTo>
                <a:close/>
              </a:path>
            </a:pathLst>
          </a:cu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6" name="TextBox 5">
            <a:extLst>
              <a:ext uri="{FF2B5EF4-FFF2-40B4-BE49-F238E27FC236}">
                <a16:creationId xmlns:a16="http://schemas.microsoft.com/office/drawing/2014/main" id="{8B1C0299-ECF5-DD48-B1D0-8A01EC9BD044}"/>
              </a:ext>
            </a:extLst>
          </p:cNvPr>
          <p:cNvSpPr txBox="1"/>
          <p:nvPr/>
        </p:nvSpPr>
        <p:spPr>
          <a:xfrm>
            <a:off x="7931426" y="5076952"/>
            <a:ext cx="2643275"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/data/</a:t>
            </a:r>
          </a:p>
        </p:txBody>
      </p:sp>
    </p:spTree>
    <p:extLst>
      <p:ext uri="{BB962C8B-B14F-4D97-AF65-F5344CB8AC3E}">
        <p14:creationId xmlns:p14="http://schemas.microsoft.com/office/powerpoint/2010/main" val="69106764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p>
            <a:r>
              <a:rPr lang="en-US" dirty="0"/>
              <a:t>For</a:t>
            </a:r>
            <a:br>
              <a:rPr lang="en-US" dirty="0"/>
            </a:br>
            <a:r>
              <a:rPr dirty="0"/>
              <a:t>Loops</a:t>
            </a:r>
          </a:p>
        </p:txBody>
      </p:sp>
    </p:spTree>
    <p:extLst>
      <p:ext uri="{BB962C8B-B14F-4D97-AF65-F5344CB8AC3E}">
        <p14:creationId xmlns:p14="http://schemas.microsoft.com/office/powerpoint/2010/main" val="3305058884"/>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What loops do</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131073"/>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Loops</a:t>
            </a:r>
            <a:r>
              <a:rPr kumimoji="0" lang="en-US" sz="3600" b="0" i="0" u="none" strike="noStrike" cap="none" spc="0" normalizeH="0" baseline="0" dirty="0">
                <a:ln>
                  <a:noFill/>
                </a:ln>
                <a:solidFill>
                  <a:srgbClr val="000000"/>
                </a:solidFill>
                <a:effectLst/>
                <a:uFillTx/>
                <a:latin typeface="+mn-lt"/>
                <a:ea typeface="+mn-ea"/>
                <a:cs typeface="+mn-cs"/>
                <a:sym typeface="Helvetica Light"/>
              </a:rPr>
              <a:t> allow us to perform commands </a:t>
            </a:r>
            <a:r>
              <a:rPr kumimoji="0" lang="en-US" sz="3600" b="0" i="0" u="sng" strike="noStrike" cap="none" spc="0" normalizeH="0" baseline="0" dirty="0">
                <a:ln>
                  <a:noFill/>
                </a:ln>
                <a:solidFill>
                  <a:srgbClr val="000000"/>
                </a:solidFill>
                <a:effectLst/>
                <a:uFillTx/>
                <a:latin typeface="+mn-lt"/>
                <a:ea typeface="+mn-ea"/>
                <a:cs typeface="+mn-cs"/>
                <a:sym typeface="Helvetica Light"/>
              </a:rPr>
              <a:t>repeatedly</a:t>
            </a:r>
            <a:r>
              <a:rPr kumimoji="0" lang="en-US" sz="3600" b="0" i="0" u="none" strike="noStrike" cap="none" spc="0" normalizeH="0" baseline="0" dirty="0">
                <a:ln>
                  <a:noFill/>
                </a:ln>
                <a:solidFill>
                  <a:srgbClr val="000000"/>
                </a:solidFill>
                <a:effectLst/>
                <a:uFillTx/>
                <a:latin typeface="+mn-lt"/>
                <a:ea typeface="+mn-ea"/>
                <a:cs typeface="+mn-cs"/>
                <a:sym typeface="Helvetica Light"/>
              </a:rPr>
              <a:t> </a:t>
            </a:r>
            <a:r>
              <a:rPr kumimoji="0" lang="en-US" sz="3600" b="1" i="0" u="none" strike="noStrike" cap="none" spc="0" normalizeH="0" baseline="0" dirty="0">
                <a:ln>
                  <a:noFill/>
                </a:ln>
                <a:solidFill>
                  <a:srgbClr val="000000"/>
                </a:solidFill>
                <a:effectLst/>
                <a:uFillTx/>
                <a:latin typeface="+mn-lt"/>
                <a:ea typeface="+mn-ea"/>
                <a:cs typeface="+mn-cs"/>
                <a:sym typeface="Helvetica Light"/>
              </a:rPr>
              <a:t>or</a:t>
            </a:r>
            <a:r>
              <a:rPr kumimoji="0" lang="en-US" sz="3600" b="0" i="0" u="none" strike="noStrike" cap="none" spc="0" normalizeH="0" baseline="0" dirty="0">
                <a:ln>
                  <a:noFill/>
                </a:ln>
                <a:solidFill>
                  <a:srgbClr val="000000"/>
                </a:solidFill>
                <a:effectLst/>
                <a:uFillTx/>
                <a:latin typeface="+mn-lt"/>
                <a:ea typeface="+mn-ea"/>
                <a:cs typeface="+mn-cs"/>
                <a:sym typeface="Helvetica Light"/>
              </a:rPr>
              <a:t> </a:t>
            </a:r>
            <a:r>
              <a:rPr kumimoji="0" lang="en-US" sz="3600" b="0" i="0" u="sng" strike="noStrike" cap="none" spc="0" normalizeH="0" baseline="0" dirty="0">
                <a:ln>
                  <a:noFill/>
                </a:ln>
                <a:solidFill>
                  <a:srgbClr val="000000"/>
                </a:solidFill>
                <a:effectLst/>
                <a:uFillTx/>
                <a:latin typeface="+mn-lt"/>
                <a:ea typeface="+mn-ea"/>
                <a:cs typeface="+mn-cs"/>
                <a:sym typeface="Helvetica Light"/>
              </a:rPr>
              <a:t>on multiple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t>
            </a:r>
            <a:r>
              <a:rPr kumimoji="0" lang="en-US" sz="3600" b="0" i="0" u="none" strike="noStrike" cap="none" spc="0" normalizeH="0" baseline="0" dirty="0">
                <a:ln>
                  <a:noFill/>
                </a:ln>
                <a:solidFill>
                  <a:srgbClr val="000000"/>
                </a:solidFill>
                <a:effectLst/>
                <a:uFillTx/>
                <a:latin typeface="+mn-lt"/>
                <a:ea typeface="+mn-ea"/>
                <a:cs typeface="+mn-cs"/>
                <a:sym typeface="Helvetica Light"/>
              </a:rPr>
              <a:t>he</a:t>
            </a:r>
            <a:r>
              <a:rPr lang="en-US" dirty="0"/>
              <a:t>y reduce likelihood of typing errors and save time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The shell sees the word </a:t>
            </a:r>
            <a:r>
              <a:rPr lang="en-US" b="1" dirty="0">
                <a:latin typeface="Courier New" panose="02070309020205020404" pitchFamily="49" charset="0"/>
                <a:cs typeface="Courier New" panose="02070309020205020404" pitchFamily="49" charset="0"/>
              </a:rPr>
              <a:t>for</a:t>
            </a:r>
            <a:r>
              <a:rPr lang="en-US" dirty="0"/>
              <a:t> and knows to repeat a command (or commands) for each item in a list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Items in the list are </a:t>
            </a:r>
            <a:r>
              <a:rPr lang="en-US" dirty="0"/>
              <a:t>assigned, in sequence to a </a:t>
            </a:r>
            <a:r>
              <a:rPr lang="en-US" b="1" dirty="0"/>
              <a:t>variable</a:t>
            </a:r>
          </a:p>
          <a:p>
            <a:pPr marL="931863" lvl="2" indent="-357188" algn="l">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n-lt"/>
                <a:ea typeface="+mn-ea"/>
                <a:cs typeface="+mn-cs"/>
                <a:sym typeface="Helvetica Light"/>
              </a:rPr>
              <a:t>Variables are designated by a </a:t>
            </a:r>
            <a:r>
              <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a:t>
            </a:r>
          </a:p>
        </p:txBody>
      </p:sp>
    </p:spTree>
    <p:extLst>
      <p:ext uri="{BB962C8B-B14F-4D97-AF65-F5344CB8AC3E}">
        <p14:creationId xmlns:p14="http://schemas.microsoft.com/office/powerpoint/2010/main" val="356791200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3168310" y="489468"/>
            <a:ext cx="612785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looking around at files in Unix</a:t>
            </a:r>
          </a:p>
        </p:txBody>
      </p:sp>
      <p:pic>
        <p:nvPicPr>
          <p:cNvPr id="3" name="Picture 2">
            <a:extLst>
              <a:ext uri="{FF2B5EF4-FFF2-40B4-BE49-F238E27FC236}">
                <a16:creationId xmlns:a16="http://schemas.microsoft.com/office/drawing/2014/main" id="{386CC36B-E67D-0D4D-BA6F-2AF086111BB0}"/>
              </a:ext>
            </a:extLst>
          </p:cNvPr>
          <p:cNvPicPr>
            <a:picLocks noChangeAspect="1"/>
          </p:cNvPicPr>
          <p:nvPr/>
        </p:nvPicPr>
        <p:blipFill rotWithShape="1">
          <a:blip r:embed="rId3"/>
          <a:srcRect t="2557" r="9299" b="10511"/>
          <a:stretch/>
        </p:blipFill>
        <p:spPr>
          <a:xfrm>
            <a:off x="1968995" y="1137169"/>
            <a:ext cx="8526482" cy="8478982"/>
          </a:xfrm>
          <a:prstGeom prst="rect">
            <a:avLst/>
          </a:prstGeom>
        </p:spPr>
      </p:pic>
      <p:sp>
        <p:nvSpPr>
          <p:cNvPr id="5" name="Rectangle 4">
            <a:extLst>
              <a:ext uri="{FF2B5EF4-FFF2-40B4-BE49-F238E27FC236}">
                <a16:creationId xmlns:a16="http://schemas.microsoft.com/office/drawing/2014/main" id="{FA8D6AF1-4914-E749-9F5B-A39525F535A4}"/>
              </a:ext>
            </a:extLst>
          </p:cNvPr>
          <p:cNvSpPr/>
          <p:nvPr/>
        </p:nvSpPr>
        <p:spPr>
          <a:xfrm>
            <a:off x="1968995" y="3963496"/>
            <a:ext cx="1563914"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a:extLst>
              <a:ext uri="{FF2B5EF4-FFF2-40B4-BE49-F238E27FC236}">
                <a16:creationId xmlns:a16="http://schemas.microsoft.com/office/drawing/2014/main" id="{FCA330F0-7542-6545-9EC6-A39C299DD055}"/>
              </a:ext>
            </a:extLst>
          </p:cNvPr>
          <p:cNvSpPr/>
          <p:nvPr/>
        </p:nvSpPr>
        <p:spPr>
          <a:xfrm>
            <a:off x="1974273" y="161660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C38B5014-DCB4-BF40-BB89-8E8E3F942014}"/>
              </a:ext>
            </a:extLst>
          </p:cNvPr>
          <p:cNvSpPr/>
          <p:nvPr/>
        </p:nvSpPr>
        <p:spPr>
          <a:xfrm>
            <a:off x="1993535" y="42412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E8ACFE00-7B9D-2D49-911C-03E97DEE4928}"/>
              </a:ext>
            </a:extLst>
          </p:cNvPr>
          <p:cNvSpPr/>
          <p:nvPr/>
        </p:nvSpPr>
        <p:spPr>
          <a:xfrm>
            <a:off x="1974273" y="113716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a:extLst>
              <a:ext uri="{FF2B5EF4-FFF2-40B4-BE49-F238E27FC236}">
                <a16:creationId xmlns:a16="http://schemas.microsoft.com/office/drawing/2014/main" id="{DFDD4FE3-7755-D842-AEC5-8DA5010C2199}"/>
              </a:ext>
            </a:extLst>
          </p:cNvPr>
          <p:cNvSpPr/>
          <p:nvPr/>
        </p:nvSpPr>
        <p:spPr>
          <a:xfrm>
            <a:off x="1974273" y="4700157"/>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a:extLst>
              <a:ext uri="{FF2B5EF4-FFF2-40B4-BE49-F238E27FC236}">
                <a16:creationId xmlns:a16="http://schemas.microsoft.com/office/drawing/2014/main" id="{BC299CD0-9906-2844-870B-FC1A6CEDD4D6}"/>
              </a:ext>
            </a:extLst>
          </p:cNvPr>
          <p:cNvSpPr/>
          <p:nvPr/>
        </p:nvSpPr>
        <p:spPr>
          <a:xfrm>
            <a:off x="1968995" y="7994350"/>
            <a:ext cx="35536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a:extLst>
              <a:ext uri="{FF2B5EF4-FFF2-40B4-BE49-F238E27FC236}">
                <a16:creationId xmlns:a16="http://schemas.microsoft.com/office/drawing/2014/main" id="{9827A012-05A4-7B4A-9CFF-0FE601E35CB4}"/>
              </a:ext>
            </a:extLst>
          </p:cNvPr>
          <p:cNvSpPr/>
          <p:nvPr/>
        </p:nvSpPr>
        <p:spPr>
          <a:xfrm>
            <a:off x="1974273" y="82503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a:extLst>
              <a:ext uri="{FF2B5EF4-FFF2-40B4-BE49-F238E27FC236}">
                <a16:creationId xmlns:a16="http://schemas.microsoft.com/office/drawing/2014/main" id="{7E013EC3-F917-1D4D-85AF-A36840F45576}"/>
              </a:ext>
            </a:extLst>
          </p:cNvPr>
          <p:cNvSpPr/>
          <p:nvPr/>
        </p:nvSpPr>
        <p:spPr>
          <a:xfrm>
            <a:off x="1974273" y="8706749"/>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48965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The formula of a loop</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2966860"/>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for </a:t>
            </a:r>
            <a:r>
              <a:rPr kumimoji="0" lang="en-US"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&lt;variable&gt; </a:t>
            </a:r>
            <a:r>
              <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in </a:t>
            </a:r>
            <a:r>
              <a:rPr kumimoji="0" lang="en-US"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&lt;group to iterate over&gt;</a:t>
            </a:r>
            <a:endParaRPr lang="en-US" dirty="0">
              <a:latin typeface="Courier New" panose="02070309020205020404" pitchFamily="49" charset="0"/>
              <a:cs typeface="Courier New" panose="02070309020205020404" pitchFamily="49" charset="0"/>
            </a:endParaRPr>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do</a:t>
            </a:r>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   </a:t>
            </a:r>
            <a:r>
              <a:rPr kumimoji="0" lang="en-US"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&lt;operation using variables&gt;</a:t>
            </a:r>
          </a:p>
          <a:p>
            <a:pPr marR="0" algn="l" defTabSz="584200" rtl="0" fontAlgn="auto" latinLnBrk="0" hangingPunct="0">
              <a:lnSpc>
                <a:spcPct val="100000"/>
              </a:lnSpc>
              <a:spcBef>
                <a:spcPts val="0"/>
              </a:spcBef>
              <a:spcAft>
                <a:spcPts val="0"/>
              </a:spcAft>
              <a:buClrTx/>
              <a:buSzTx/>
              <a:tabLst/>
            </a:pPr>
            <a:r>
              <a:rPr lang="en-US" b="1" dirty="0">
                <a:latin typeface="Courier New" panose="02070309020205020404" pitchFamily="49" charset="0"/>
                <a:cs typeface="Courier New" panose="02070309020205020404" pitchFamily="49" charset="0"/>
              </a:rPr>
              <a:t>done</a:t>
            </a:r>
            <a:endParaRPr kumimoji="0" lang="en-US"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
        <p:nvSpPr>
          <p:cNvPr id="5" name="TextBox 4">
            <a:extLst>
              <a:ext uri="{FF2B5EF4-FFF2-40B4-BE49-F238E27FC236}">
                <a16:creationId xmlns:a16="http://schemas.microsoft.com/office/drawing/2014/main" id="{DE72CCDA-E285-C34A-8CEF-A5CCA651EBE4}"/>
              </a:ext>
            </a:extLst>
          </p:cNvPr>
          <p:cNvSpPr txBox="1"/>
          <p:nvPr/>
        </p:nvSpPr>
        <p:spPr>
          <a:xfrm>
            <a:off x="952500" y="633163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 note about the prompt: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You’ll notice the prompt changes from a </a:t>
            </a:r>
            <a:r>
              <a:rPr lang="en-US" b="1" dirty="0">
                <a:latin typeface="Courier New" panose="02070309020205020404" pitchFamily="49" charset="0"/>
                <a:cs typeface="Courier New" panose="02070309020205020404" pitchFamily="49" charset="0"/>
              </a:rPr>
              <a:t>$</a:t>
            </a:r>
            <a:r>
              <a:rPr lang="en-US" dirty="0"/>
              <a:t> (or whatever your prompt is), to a </a:t>
            </a:r>
            <a:r>
              <a:rPr lang="en-US" b="1" dirty="0">
                <a:latin typeface="Courier New" panose="02070309020205020404" pitchFamily="49" charset="0"/>
                <a:cs typeface="Courier New" panose="02070309020205020404" pitchFamily="49" charset="0"/>
              </a:rPr>
              <a:t>&gt;</a:t>
            </a:r>
            <a:r>
              <a:rPr lang="en-US" dirty="0"/>
              <a: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to tell you that you are in the middle of a loop.</a:t>
            </a:r>
          </a:p>
        </p:txBody>
      </p:sp>
    </p:spTree>
    <p:extLst>
      <p:ext uri="{BB962C8B-B14F-4D97-AF65-F5344CB8AC3E}">
        <p14:creationId xmlns:p14="http://schemas.microsoft.com/office/powerpoint/2010/main" val="226452288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The formula of a loop</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490079"/>
            <a:ext cx="11715750" cy="1826141"/>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en-US" sz="28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for </a:t>
            </a:r>
            <a:r>
              <a:rPr lang="en-US" sz="2800" dirty="0">
                <a:latin typeface="Courier New" panose="02070309020205020404" pitchFamily="49" charset="0"/>
                <a:ea typeface="Helvetica Neue"/>
                <a:cs typeface="Courier New" panose="02070309020205020404" pitchFamily="49" charset="0"/>
                <a:sym typeface="Helvetica Neue"/>
              </a:rPr>
              <a:t>filename in </a:t>
            </a:r>
            <a:r>
              <a:rPr lang="en-US" sz="2800" dirty="0" err="1">
                <a:latin typeface="Courier New" panose="02070309020205020404" pitchFamily="49" charset="0"/>
                <a:ea typeface="Helvetica Neue"/>
                <a:cs typeface="Courier New" panose="02070309020205020404" pitchFamily="49" charset="0"/>
                <a:sym typeface="Helvetica Neue"/>
              </a:rPr>
              <a:t>basilisk.dat</a:t>
            </a:r>
            <a:r>
              <a:rPr lang="en-US" sz="2800" dirty="0">
                <a:latin typeface="Courier New" panose="02070309020205020404" pitchFamily="49" charset="0"/>
                <a:ea typeface="Helvetica Neue"/>
                <a:cs typeface="Courier New" panose="02070309020205020404" pitchFamily="49" charset="0"/>
                <a:sym typeface="Helvetica Neue"/>
              </a:rPr>
              <a:t> </a:t>
            </a:r>
            <a:r>
              <a:rPr lang="en-US" sz="2800" dirty="0" err="1">
                <a:latin typeface="Courier New" panose="02070309020205020404" pitchFamily="49" charset="0"/>
                <a:ea typeface="Helvetica Neue"/>
                <a:cs typeface="Courier New" panose="02070309020205020404" pitchFamily="49" charset="0"/>
                <a:sym typeface="Helvetica Neue"/>
              </a:rPr>
              <a:t>minotaur.dat</a:t>
            </a:r>
            <a:r>
              <a:rPr lang="en-US" sz="2800" dirty="0">
                <a:latin typeface="Courier New" panose="02070309020205020404" pitchFamily="49" charset="0"/>
                <a:ea typeface="Helvetica Neue"/>
                <a:cs typeface="Courier New" panose="02070309020205020404" pitchFamily="49" charset="0"/>
                <a:sym typeface="Helvetica Neue"/>
              </a:rPr>
              <a:t> </a:t>
            </a:r>
            <a:r>
              <a:rPr lang="en-US" sz="2800" dirty="0" err="1">
                <a:latin typeface="Courier New" panose="02070309020205020404" pitchFamily="49" charset="0"/>
                <a:ea typeface="Helvetica Neue"/>
                <a:cs typeface="Courier New" panose="02070309020205020404" pitchFamily="49" charset="0"/>
                <a:sym typeface="Helvetica Neue"/>
              </a:rPr>
              <a:t>unicorn.dat</a:t>
            </a:r>
            <a:r>
              <a:rPr lang="en-US" sz="2800" dirty="0">
                <a:latin typeface="Courier New" panose="02070309020205020404" pitchFamily="49" charset="0"/>
                <a:ea typeface="Helvetica Neue"/>
                <a:cs typeface="Courier New" panose="02070309020205020404" pitchFamily="49" charset="0"/>
                <a:sym typeface="Helvetica Neue"/>
              </a:rPr>
              <a:t> </a:t>
            </a:r>
          </a:p>
          <a:p>
            <a:pPr marR="0" algn="l" defTabSz="584200" rtl="0" fontAlgn="auto" latinLnBrk="0" hangingPunct="0">
              <a:lnSpc>
                <a:spcPct val="100000"/>
              </a:lnSpc>
              <a:spcBef>
                <a:spcPts val="0"/>
              </a:spcBef>
              <a:spcAft>
                <a:spcPts val="0"/>
              </a:spcAft>
              <a:buClrTx/>
              <a:buSzTx/>
              <a:tabLst/>
            </a:pPr>
            <a:r>
              <a:rPr kumimoji="0" lang="en-US" sz="28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do</a:t>
            </a:r>
          </a:p>
          <a:p>
            <a:pPr algn="l"/>
            <a:r>
              <a:rPr lang="en-US" sz="2800" dirty="0">
                <a:latin typeface="Courier New" panose="02070309020205020404" pitchFamily="49" charset="0"/>
                <a:ea typeface="Helvetica Neue"/>
                <a:cs typeface="Courier New" panose="02070309020205020404" pitchFamily="49" charset="0"/>
                <a:sym typeface="Helvetica Neue"/>
              </a:rPr>
              <a:t>head -n 2 $filename | tail -n 1</a:t>
            </a:r>
          </a:p>
          <a:p>
            <a:pPr marR="0" algn="l" defTabSz="584200" rtl="0" fontAlgn="auto" latinLnBrk="0" hangingPunct="0">
              <a:lnSpc>
                <a:spcPct val="100000"/>
              </a:lnSpc>
              <a:spcBef>
                <a:spcPts val="0"/>
              </a:spcBef>
              <a:spcAft>
                <a:spcPts val="0"/>
              </a:spcAft>
              <a:buClrTx/>
              <a:buSzTx/>
              <a:tabLst/>
            </a:pPr>
            <a:r>
              <a:rPr lang="en-US" sz="2800" b="1" dirty="0">
                <a:latin typeface="Courier New" panose="02070309020205020404" pitchFamily="49" charset="0"/>
                <a:cs typeface="Courier New" panose="02070309020205020404" pitchFamily="49" charset="0"/>
              </a:rPr>
              <a:t>done</a:t>
            </a:r>
            <a:endParaRPr kumimoji="0" lang="en-US" sz="28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endParaRPr>
          </a:p>
        </p:txBody>
      </p:sp>
      <p:sp>
        <p:nvSpPr>
          <p:cNvPr id="5" name="TextBox 4">
            <a:extLst>
              <a:ext uri="{FF2B5EF4-FFF2-40B4-BE49-F238E27FC236}">
                <a16:creationId xmlns:a16="http://schemas.microsoft.com/office/drawing/2014/main" id="{DE72CCDA-E285-C34A-8CEF-A5CCA651EBE4}"/>
              </a:ext>
            </a:extLst>
          </p:cNvPr>
          <p:cNvSpPr txBox="1"/>
          <p:nvPr/>
        </p:nvSpPr>
        <p:spPr>
          <a:xfrm>
            <a:off x="952500" y="6885633"/>
            <a:ext cx="11099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Type this command in your shell one line at a time.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After the first line, your prompt will become ‘</a:t>
            </a:r>
            <a:r>
              <a:rPr lang="en-US" b="1" dirty="0"/>
              <a:t>&gt;</a:t>
            </a:r>
            <a:r>
              <a:rPr lang="en-US" dirty="0"/>
              <a: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After you type ‘</a:t>
            </a:r>
            <a:r>
              <a:rPr kumimoji="0" lang="en-US" sz="3600" b="1"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Helvetica Light"/>
              </a:rPr>
              <a:t>done</a:t>
            </a:r>
            <a:r>
              <a:rPr kumimoji="0" lang="en-US" sz="3600" b="0" i="0" u="none" strike="noStrike" cap="none" spc="0" normalizeH="0" baseline="0" dirty="0">
                <a:ln>
                  <a:noFill/>
                </a:ln>
                <a:solidFill>
                  <a:srgbClr val="000000"/>
                </a:solidFill>
                <a:effectLst/>
                <a:uFillTx/>
                <a:latin typeface="+mn-lt"/>
                <a:ea typeface="+mn-ea"/>
                <a:cs typeface="+mn-cs"/>
                <a:sym typeface="Helvetica Light"/>
              </a:rPr>
              <a:t>’, you sh</a:t>
            </a:r>
            <a:r>
              <a:rPr lang="en-US" dirty="0"/>
              <a:t>ould receive output.</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60785400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AFA7-2933-204D-A7D3-176E1D5BA16C}"/>
              </a:ext>
            </a:extLst>
          </p:cNvPr>
          <p:cNvPicPr>
            <a:picLocks noChangeAspect="1"/>
          </p:cNvPicPr>
          <p:nvPr/>
        </p:nvPicPr>
        <p:blipFill>
          <a:blip r:embed="rId3"/>
          <a:stretch>
            <a:fillRect/>
          </a:stretch>
        </p:blipFill>
        <p:spPr>
          <a:xfrm>
            <a:off x="669515" y="914400"/>
            <a:ext cx="11812582" cy="7573617"/>
          </a:xfrm>
          <a:prstGeom prst="rect">
            <a:avLst/>
          </a:prstGeom>
        </p:spPr>
      </p:pic>
      <p:sp>
        <p:nvSpPr>
          <p:cNvPr id="2" name="Rectangle 1">
            <a:extLst>
              <a:ext uri="{FF2B5EF4-FFF2-40B4-BE49-F238E27FC236}">
                <a16:creationId xmlns:a16="http://schemas.microsoft.com/office/drawing/2014/main" id="{316738EC-A12F-FD44-A891-57BDB0C555A0}"/>
              </a:ext>
            </a:extLst>
          </p:cNvPr>
          <p:cNvSpPr/>
          <p:nvPr/>
        </p:nvSpPr>
        <p:spPr>
          <a:xfrm>
            <a:off x="9753600" y="7677150"/>
            <a:ext cx="2171700" cy="3048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a:extLst>
              <a:ext uri="{FF2B5EF4-FFF2-40B4-BE49-F238E27FC236}">
                <a16:creationId xmlns:a16="http://schemas.microsoft.com/office/drawing/2014/main" id="{EC8F928E-29C6-2641-937A-843304643559}"/>
              </a:ext>
            </a:extLst>
          </p:cNvPr>
          <p:cNvSpPr/>
          <p:nvPr/>
        </p:nvSpPr>
        <p:spPr>
          <a:xfrm>
            <a:off x="669515" y="8101633"/>
            <a:ext cx="2171700" cy="3048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2260204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1015630" y="456975"/>
            <a:ext cx="11099800" cy="2159000"/>
          </a:xfrm>
          <a:prstGeom prst="rect">
            <a:avLst/>
          </a:prstGeom>
        </p:spPr>
        <p:txBody>
          <a:bodyPr/>
          <a:lstStyle>
            <a:lvl1pPr defTabSz="490727">
              <a:defRPr sz="6719"/>
            </a:lvl1pPr>
          </a:lstStyle>
          <a:p>
            <a:r>
              <a:rPr lang="en-US" dirty="0"/>
              <a:t>Best Practices for File and Directory Names</a:t>
            </a:r>
            <a:endParaRPr dirty="0"/>
          </a:p>
        </p:txBody>
      </p:sp>
      <p:sp>
        <p:nvSpPr>
          <p:cNvPr id="248" name="Shape 248"/>
          <p:cNvSpPr>
            <a:spLocks noGrp="1"/>
          </p:cNvSpPr>
          <p:nvPr>
            <p:ph type="body" idx="1"/>
          </p:nvPr>
        </p:nvSpPr>
        <p:spPr>
          <a:xfrm>
            <a:off x="876300" y="2390190"/>
            <a:ext cx="11099800" cy="5506752"/>
          </a:xfrm>
          <a:prstGeom prst="rect">
            <a:avLst/>
          </a:prstGeom>
        </p:spPr>
        <p:txBody>
          <a:bodyPr/>
          <a:lstStyle/>
          <a:p>
            <a:r>
              <a:rPr dirty="0"/>
              <a:t>Don’t use whitespace (“</a:t>
            </a:r>
            <a:r>
              <a:rPr b="1" dirty="0"/>
              <a:t>my work</a:t>
            </a:r>
            <a:r>
              <a:rPr dirty="0"/>
              <a:t>”)</a:t>
            </a:r>
          </a:p>
          <a:p>
            <a:r>
              <a:rPr dirty="0"/>
              <a:t>Don’t begin the name with a dash “</a:t>
            </a:r>
            <a:r>
              <a:rPr b="1" dirty="0"/>
              <a:t>-</a:t>
            </a:r>
            <a:r>
              <a:rPr dirty="0"/>
              <a:t>”</a:t>
            </a:r>
          </a:p>
          <a:p>
            <a:r>
              <a:rPr dirty="0"/>
              <a:t>Don’t begin the name with a “</a:t>
            </a:r>
            <a:r>
              <a:rPr b="1" dirty="0"/>
              <a:t>.</a:t>
            </a:r>
            <a:r>
              <a:rPr dirty="0"/>
              <a:t>” unless you mean it</a:t>
            </a:r>
          </a:p>
          <a:p>
            <a:r>
              <a:rPr dirty="0"/>
              <a:t>Use letters, numbers, “</a:t>
            </a:r>
            <a:r>
              <a:rPr b="1" dirty="0">
                <a:solidFill>
                  <a:schemeClr val="accent1"/>
                </a:solidFill>
              </a:rPr>
              <a:t>-</a:t>
            </a:r>
            <a:r>
              <a:rPr dirty="0"/>
              <a:t>”, “</a:t>
            </a:r>
            <a:r>
              <a:rPr b="1" dirty="0">
                <a:solidFill>
                  <a:schemeClr val="accent1"/>
                </a:solidFill>
              </a:rPr>
              <a:t>_</a:t>
            </a:r>
            <a:r>
              <a:rPr dirty="0"/>
              <a:t>”</a:t>
            </a:r>
            <a:r>
              <a:rPr lang="en-US" dirty="0"/>
              <a:t>, “</a:t>
            </a:r>
            <a:r>
              <a:rPr lang="en-US" b="1" dirty="0">
                <a:solidFill>
                  <a:schemeClr val="accent1"/>
                </a:solidFill>
              </a:rPr>
              <a:t>.</a:t>
            </a:r>
            <a:r>
              <a:rPr lang="en-US" dirty="0"/>
              <a:t>”</a:t>
            </a:r>
            <a:endParaRPr dirty="0"/>
          </a:p>
        </p:txBody>
      </p:sp>
      <p:sp>
        <p:nvSpPr>
          <p:cNvPr id="249" name="Shape 249"/>
          <p:cNvSpPr/>
          <p:nvPr/>
        </p:nvSpPr>
        <p:spPr>
          <a:xfrm>
            <a:off x="518122" y="7671157"/>
            <a:ext cx="12094816"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defRPr i="1"/>
            </a:pPr>
            <a:r>
              <a:rPr b="1" dirty="0"/>
              <a:t>If you need to use a file</a:t>
            </a:r>
            <a:r>
              <a:rPr lang="en-US" b="1" dirty="0"/>
              <a:t> </a:t>
            </a:r>
            <a:r>
              <a:rPr b="1" dirty="0"/>
              <a:t>name with special characters,</a:t>
            </a:r>
          </a:p>
          <a:p>
            <a:pPr>
              <a:defRPr i="1"/>
            </a:pPr>
            <a:r>
              <a:rPr b="1" dirty="0"/>
              <a:t>surround the name in quotes</a:t>
            </a:r>
            <a:r>
              <a:rPr lang="en-US" b="1" dirty="0"/>
              <a:t> when you write your scripts</a:t>
            </a:r>
            <a:r>
              <a:rPr b="1" dirty="0"/>
              <a:t> (“</a:t>
            </a:r>
            <a:r>
              <a:rPr b="1" dirty="0">
                <a:solidFill>
                  <a:srgbClr val="C00000"/>
                </a:solidFill>
              </a:rPr>
              <a:t>- a bad name !</a:t>
            </a:r>
            <a:r>
              <a:rPr b="1" dirty="0"/>
              <a:t>”)</a:t>
            </a:r>
          </a:p>
        </p:txBody>
      </p:sp>
    </p:spTree>
    <p:extLst>
      <p:ext uri="{BB962C8B-B14F-4D97-AF65-F5344CB8AC3E}">
        <p14:creationId xmlns:p14="http://schemas.microsoft.com/office/powerpoint/2010/main" val="454279803"/>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709E-C282-F84A-B336-B2EE5A525942}"/>
              </a:ext>
            </a:extLst>
          </p:cNvPr>
          <p:cNvPicPr>
            <a:picLocks noChangeAspect="1"/>
          </p:cNvPicPr>
          <p:nvPr/>
        </p:nvPicPr>
        <p:blipFill>
          <a:blip r:embed="rId3"/>
          <a:stretch>
            <a:fillRect/>
          </a:stretch>
        </p:blipFill>
        <p:spPr>
          <a:xfrm>
            <a:off x="854986" y="1391478"/>
            <a:ext cx="11590020" cy="6718852"/>
          </a:xfrm>
          <a:prstGeom prst="rect">
            <a:avLst/>
          </a:prstGeom>
        </p:spPr>
      </p:pic>
    </p:spTree>
    <p:extLst>
      <p:ext uri="{BB962C8B-B14F-4D97-AF65-F5344CB8AC3E}">
        <p14:creationId xmlns:p14="http://schemas.microsoft.com/office/powerpoint/2010/main" val="347340961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fontScale="90000"/>
          </a:bodyPr>
          <a:lstStyle/>
          <a:p>
            <a:r>
              <a:rPr lang="en-US" sz="7200" dirty="0"/>
              <a:t>Using a loop to write to a file</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306087"/>
            <a:ext cx="11099800"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Instead of sending output to the terminal, you can use loops to write to a file</a:t>
            </a:r>
          </a:p>
          <a:p>
            <a:pPr marR="0" algn="l" defTabSz="584200" rtl="0" fontAlgn="auto" latinLnBrk="0" hangingPunct="0">
              <a:lnSpc>
                <a:spcPct val="100000"/>
              </a:lnSpc>
              <a:spcBef>
                <a:spcPts val="0"/>
              </a:spcBef>
              <a:spcAft>
                <a:spcPts val="0"/>
              </a:spcAft>
              <a:buClrTx/>
              <a:buSzTx/>
              <a:tabLst/>
            </a:pP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n-lt"/>
                <a:ea typeface="+mn-ea"/>
                <a:cs typeface="+mn-cs"/>
                <a:sym typeface="Helvetica Light"/>
              </a:rPr>
              <a:t>Just remember that </a:t>
            </a:r>
            <a:r>
              <a:rPr lang="en-US" dirty="0"/>
              <a:t>when</a:t>
            </a:r>
            <a:r>
              <a:rPr kumimoji="0" lang="en-US" i="0" u="none" strike="noStrike" cap="none" spc="0" normalizeH="0" baseline="0" dirty="0">
                <a:ln>
                  <a:noFill/>
                </a:ln>
                <a:solidFill>
                  <a:srgbClr val="000000"/>
                </a:solidFill>
                <a:effectLst/>
                <a:uFillTx/>
                <a:latin typeface="+mn-lt"/>
                <a:ea typeface="+mn-ea"/>
                <a:cs typeface="+mn-cs"/>
                <a:sym typeface="Helvetica Light"/>
              </a:rPr>
              <a:t> you use redirect, you should be us</a:t>
            </a:r>
            <a:r>
              <a:rPr lang="en-US" dirty="0"/>
              <a:t>ing </a:t>
            </a:r>
            <a:r>
              <a:rPr lang="en-US" b="1" dirty="0">
                <a:latin typeface="Courier New" panose="02070309020205020404" pitchFamily="49" charset="0"/>
                <a:cs typeface="Courier New" panose="02070309020205020404" pitchFamily="49" charset="0"/>
              </a:rPr>
              <a:t>&gt;&gt;</a:t>
            </a:r>
            <a:r>
              <a:rPr lang="en-US" dirty="0"/>
              <a:t> so that you </a:t>
            </a:r>
            <a:r>
              <a:rPr lang="en-US" u="sng" dirty="0"/>
              <a:t>don’t overwrite your file every time the loop executes</a:t>
            </a:r>
            <a:endParaRPr kumimoji="0" lang="en-US" i="0" u="sng"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982135752"/>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fontScale="90000"/>
          </a:bodyPr>
          <a:lstStyle/>
          <a:p>
            <a:r>
              <a:rPr lang="en-US" sz="7200" dirty="0"/>
              <a:t>Using a loop to write to a file</a:t>
            </a:r>
          </a:p>
        </p:txBody>
      </p:sp>
      <p:sp>
        <p:nvSpPr>
          <p:cNvPr id="4" name="TextBox 3">
            <a:extLst>
              <a:ext uri="{FF2B5EF4-FFF2-40B4-BE49-F238E27FC236}">
                <a16:creationId xmlns:a16="http://schemas.microsoft.com/office/drawing/2014/main" id="{AC1B8A83-D9D5-5948-B0D9-AAA6E45FAAC2}"/>
              </a:ext>
            </a:extLst>
          </p:cNvPr>
          <p:cNvSpPr txBox="1"/>
          <p:nvPr/>
        </p:nvSpPr>
        <p:spPr>
          <a:xfrm>
            <a:off x="76200" y="2518529"/>
            <a:ext cx="12833350" cy="1826141"/>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b="1" dirty="0">
                <a:latin typeface="Courier New" panose="02070309020205020404" pitchFamily="49" charset="0"/>
                <a:ea typeface="Helvetica Neue"/>
                <a:cs typeface="Courier New" panose="02070309020205020404" pitchFamily="49" charset="0"/>
                <a:sym typeface="Helvetica Neue"/>
              </a:rPr>
              <a:t>for</a:t>
            </a:r>
            <a:r>
              <a:rPr lang="en-US" sz="2800" dirty="0">
                <a:latin typeface="Courier New" panose="02070309020205020404" pitchFamily="49" charset="0"/>
                <a:ea typeface="Helvetica Neue"/>
                <a:cs typeface="Courier New" panose="02070309020205020404" pitchFamily="49" charset="0"/>
                <a:sym typeface="Helvetica Neue"/>
              </a:rPr>
              <a:t> filename in </a:t>
            </a:r>
            <a:r>
              <a:rPr lang="en-US" sz="2800" dirty="0" err="1">
                <a:latin typeface="Courier New" panose="02070309020205020404" pitchFamily="49" charset="0"/>
                <a:ea typeface="Helvetica Neue"/>
                <a:cs typeface="Courier New" panose="02070309020205020404" pitchFamily="49" charset="0"/>
                <a:sym typeface="Helvetica Neue"/>
              </a:rPr>
              <a:t>basilisk.dat</a:t>
            </a:r>
            <a:r>
              <a:rPr lang="en-US" sz="2800" dirty="0">
                <a:latin typeface="Courier New" panose="02070309020205020404" pitchFamily="49" charset="0"/>
                <a:ea typeface="Helvetica Neue"/>
                <a:cs typeface="Courier New" panose="02070309020205020404" pitchFamily="49" charset="0"/>
                <a:sym typeface="Helvetica Neue"/>
              </a:rPr>
              <a:t> </a:t>
            </a:r>
            <a:r>
              <a:rPr lang="en-US" sz="2800" dirty="0" err="1">
                <a:latin typeface="Courier New" panose="02070309020205020404" pitchFamily="49" charset="0"/>
                <a:ea typeface="Helvetica Neue"/>
                <a:cs typeface="Courier New" panose="02070309020205020404" pitchFamily="49" charset="0"/>
                <a:sym typeface="Helvetica Neue"/>
              </a:rPr>
              <a:t>minotaur.dat</a:t>
            </a:r>
            <a:r>
              <a:rPr lang="en-US" sz="2800" dirty="0">
                <a:latin typeface="Courier New" panose="02070309020205020404" pitchFamily="49" charset="0"/>
                <a:ea typeface="Helvetica Neue"/>
                <a:cs typeface="Courier New" panose="02070309020205020404" pitchFamily="49" charset="0"/>
                <a:sym typeface="Helvetica Neue"/>
              </a:rPr>
              <a:t> </a:t>
            </a:r>
            <a:r>
              <a:rPr lang="en-US" sz="2800" dirty="0" err="1">
                <a:latin typeface="Courier New" panose="02070309020205020404" pitchFamily="49" charset="0"/>
                <a:ea typeface="Helvetica Neue"/>
                <a:cs typeface="Courier New" panose="02070309020205020404" pitchFamily="49" charset="0"/>
                <a:sym typeface="Helvetica Neue"/>
              </a:rPr>
              <a:t>unicorn.dat</a:t>
            </a:r>
            <a:r>
              <a:rPr lang="en-US" sz="2800" dirty="0">
                <a:latin typeface="Courier New" panose="02070309020205020404" pitchFamily="49" charset="0"/>
                <a:ea typeface="Helvetica Neue"/>
                <a:cs typeface="Courier New" panose="02070309020205020404" pitchFamily="49" charset="0"/>
                <a:sym typeface="Helvetica Neue"/>
              </a:rPr>
              <a:t> </a:t>
            </a:r>
          </a:p>
          <a:p>
            <a:pPr algn="l"/>
            <a:r>
              <a:rPr lang="en-US" sz="2800" b="1" dirty="0">
                <a:latin typeface="Courier New" panose="02070309020205020404" pitchFamily="49" charset="0"/>
                <a:ea typeface="Helvetica Neue"/>
                <a:cs typeface="Courier New" panose="02070309020205020404" pitchFamily="49" charset="0"/>
                <a:sym typeface="Helvetica Neue"/>
              </a:rPr>
              <a:t>do</a:t>
            </a:r>
          </a:p>
          <a:p>
            <a:pPr algn="l"/>
            <a:r>
              <a:rPr lang="en-US" sz="2800" dirty="0">
                <a:latin typeface="Courier New" panose="02070309020205020404" pitchFamily="49" charset="0"/>
                <a:ea typeface="Helvetica Neue"/>
                <a:cs typeface="Courier New" panose="02070309020205020404" pitchFamily="49" charset="0"/>
                <a:sym typeface="Helvetica Neue"/>
              </a:rPr>
              <a:t>	head -n 2 $filename | tail -n 1 &gt;&gt; </a:t>
            </a:r>
            <a:r>
              <a:rPr lang="en-US" sz="2800" dirty="0" err="1">
                <a:latin typeface="Courier New" panose="02070309020205020404" pitchFamily="49" charset="0"/>
                <a:ea typeface="Helvetica Neue"/>
                <a:cs typeface="Courier New" panose="02070309020205020404" pitchFamily="49" charset="0"/>
                <a:sym typeface="Helvetica Neue"/>
              </a:rPr>
              <a:t>species.txt</a:t>
            </a:r>
            <a:endParaRPr lang="en-US" sz="2800" dirty="0">
              <a:latin typeface="Courier New" panose="02070309020205020404" pitchFamily="49" charset="0"/>
              <a:ea typeface="Helvetica Neue"/>
              <a:cs typeface="Courier New" panose="02070309020205020404" pitchFamily="49" charset="0"/>
              <a:sym typeface="Helvetica Neue"/>
            </a:endParaRPr>
          </a:p>
          <a:p>
            <a:pPr algn="l"/>
            <a:r>
              <a:rPr lang="en-US" sz="2800" b="1" dirty="0">
                <a:latin typeface="Courier New" panose="02070309020205020404" pitchFamily="49" charset="0"/>
                <a:ea typeface="Helvetica Neue"/>
                <a:cs typeface="Courier New" panose="02070309020205020404" pitchFamily="49" charset="0"/>
                <a:sym typeface="Helvetica Neue"/>
              </a:rPr>
              <a:t>done</a:t>
            </a:r>
          </a:p>
        </p:txBody>
      </p:sp>
      <p:sp>
        <p:nvSpPr>
          <p:cNvPr id="5" name="TextBox 4">
            <a:extLst>
              <a:ext uri="{FF2B5EF4-FFF2-40B4-BE49-F238E27FC236}">
                <a16:creationId xmlns:a16="http://schemas.microsoft.com/office/drawing/2014/main" id="{348F26DB-A1EA-B543-BA95-C1EAAC12E517}"/>
              </a:ext>
            </a:extLst>
          </p:cNvPr>
          <p:cNvSpPr txBox="1"/>
          <p:nvPr/>
        </p:nvSpPr>
        <p:spPr>
          <a:xfrm>
            <a:off x="76200" y="5014079"/>
            <a:ext cx="12833350" cy="1826141"/>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b="1" dirty="0">
                <a:latin typeface="Courier New" panose="02070309020205020404" pitchFamily="49" charset="0"/>
                <a:ea typeface="Helvetica Neue"/>
                <a:cs typeface="Courier New" panose="02070309020205020404" pitchFamily="49" charset="0"/>
                <a:sym typeface="Helvetica Neue"/>
              </a:rPr>
              <a:t>for</a:t>
            </a:r>
            <a:r>
              <a:rPr lang="en-US" sz="2800" dirty="0">
                <a:latin typeface="Courier New" panose="02070309020205020404" pitchFamily="49" charset="0"/>
                <a:ea typeface="Helvetica Neue"/>
                <a:cs typeface="Courier New" panose="02070309020205020404" pitchFamily="49" charset="0"/>
                <a:sym typeface="Helvetica Neue"/>
              </a:rPr>
              <a:t> filename in *.</a:t>
            </a:r>
            <a:r>
              <a:rPr lang="en-US" sz="2800" dirty="0" err="1">
                <a:latin typeface="Courier New" panose="02070309020205020404" pitchFamily="49" charset="0"/>
                <a:ea typeface="Helvetica Neue"/>
                <a:cs typeface="Courier New" panose="02070309020205020404" pitchFamily="49" charset="0"/>
                <a:sym typeface="Helvetica Neue"/>
              </a:rPr>
              <a:t>dat</a:t>
            </a:r>
            <a:endParaRPr lang="en-US" sz="2800" dirty="0">
              <a:latin typeface="Courier New" panose="02070309020205020404" pitchFamily="49" charset="0"/>
              <a:ea typeface="Helvetica Neue"/>
              <a:cs typeface="Courier New" panose="02070309020205020404" pitchFamily="49" charset="0"/>
              <a:sym typeface="Helvetica Neue"/>
            </a:endParaRPr>
          </a:p>
          <a:p>
            <a:pPr algn="l"/>
            <a:r>
              <a:rPr lang="en-US" sz="2800" b="1" dirty="0">
                <a:latin typeface="Courier New" panose="02070309020205020404" pitchFamily="49" charset="0"/>
                <a:ea typeface="Helvetica Neue"/>
                <a:cs typeface="Courier New" panose="02070309020205020404" pitchFamily="49" charset="0"/>
                <a:sym typeface="Helvetica Neue"/>
              </a:rPr>
              <a:t>do</a:t>
            </a:r>
          </a:p>
          <a:p>
            <a:pPr algn="l"/>
            <a:r>
              <a:rPr lang="en-US" sz="2800" dirty="0">
                <a:latin typeface="Courier New" panose="02070309020205020404" pitchFamily="49" charset="0"/>
                <a:ea typeface="Helvetica Neue"/>
                <a:cs typeface="Courier New" panose="02070309020205020404" pitchFamily="49" charset="0"/>
                <a:sym typeface="Helvetica Neue"/>
              </a:rPr>
              <a:t>	head -n 2 ${filename} | tail -n 1 &gt;&gt; creature-</a:t>
            </a:r>
            <a:r>
              <a:rPr lang="en-US" sz="2800" dirty="0" err="1">
                <a:latin typeface="Courier New" panose="02070309020205020404" pitchFamily="49" charset="0"/>
                <a:ea typeface="Helvetica Neue"/>
                <a:cs typeface="Courier New" panose="02070309020205020404" pitchFamily="49" charset="0"/>
                <a:sym typeface="Helvetica Neue"/>
              </a:rPr>
              <a:t>species.txt</a:t>
            </a:r>
            <a:endParaRPr lang="en-US" sz="2800" dirty="0">
              <a:latin typeface="Courier New" panose="02070309020205020404" pitchFamily="49" charset="0"/>
              <a:ea typeface="Helvetica Neue"/>
              <a:cs typeface="Courier New" panose="02070309020205020404" pitchFamily="49" charset="0"/>
              <a:sym typeface="Helvetica Neue"/>
            </a:endParaRPr>
          </a:p>
          <a:p>
            <a:pPr algn="l"/>
            <a:r>
              <a:rPr lang="en-US" sz="2800" b="1" dirty="0">
                <a:latin typeface="Courier New" panose="02070309020205020404" pitchFamily="49" charset="0"/>
                <a:ea typeface="Helvetica Neue"/>
                <a:cs typeface="Courier New" panose="02070309020205020404" pitchFamily="49" charset="0"/>
                <a:sym typeface="Helvetica Neue"/>
              </a:rPr>
              <a:t>done</a:t>
            </a:r>
          </a:p>
        </p:txBody>
      </p:sp>
      <p:sp>
        <p:nvSpPr>
          <p:cNvPr id="6" name="TextBox 5">
            <a:extLst>
              <a:ext uri="{FF2B5EF4-FFF2-40B4-BE49-F238E27FC236}">
                <a16:creationId xmlns:a16="http://schemas.microsoft.com/office/drawing/2014/main" id="{146BFA90-E191-FA41-A452-22B4CD067812}"/>
              </a:ext>
            </a:extLst>
          </p:cNvPr>
          <p:cNvSpPr txBox="1"/>
          <p:nvPr/>
        </p:nvSpPr>
        <p:spPr>
          <a:xfrm>
            <a:off x="2806700" y="7959843"/>
            <a:ext cx="737235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lang="en-US" b="1" dirty="0"/>
              <a:t>There’s more than one way to do it</a:t>
            </a:r>
          </a:p>
        </p:txBody>
      </p:sp>
    </p:spTree>
    <p:extLst>
      <p:ext uri="{BB962C8B-B14F-4D97-AF65-F5344CB8AC3E}">
        <p14:creationId xmlns:p14="http://schemas.microsoft.com/office/powerpoint/2010/main" val="31162367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Screen Shot 2017-09-06 at 11.43.04 PM.png"/>
          <p:cNvPicPr>
            <a:picLocks noChangeAspect="1"/>
          </p:cNvPicPr>
          <p:nvPr/>
        </p:nvPicPr>
        <p:blipFill>
          <a:blip r:embed="rId3">
            <a:extLst/>
          </a:blip>
          <a:stretch>
            <a:fillRect/>
          </a:stretch>
        </p:blipFill>
        <p:spPr>
          <a:xfrm>
            <a:off x="613869" y="491723"/>
            <a:ext cx="11777062" cy="8770154"/>
          </a:xfrm>
          <a:prstGeom prst="rect">
            <a:avLst/>
          </a:prstGeom>
          <a:ln w="12700">
            <a:miter lim="400000"/>
          </a:ln>
        </p:spPr>
      </p:pic>
      <p:sp>
        <p:nvSpPr>
          <p:cNvPr id="3" name="TextBox 2">
            <a:extLst>
              <a:ext uri="{FF2B5EF4-FFF2-40B4-BE49-F238E27FC236}">
                <a16:creationId xmlns:a16="http://schemas.microsoft.com/office/drawing/2014/main" id="{4B9ED6CB-A991-DC4A-8FDE-55217673B028}"/>
              </a:ext>
            </a:extLst>
          </p:cNvPr>
          <p:cNvSpPr txBox="1"/>
          <p:nvPr/>
        </p:nvSpPr>
        <p:spPr>
          <a:xfrm>
            <a:off x="4234069" y="1459109"/>
            <a:ext cx="3339548"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/molecules</a:t>
            </a:r>
          </a:p>
        </p:txBody>
      </p:sp>
    </p:spTree>
    <p:extLst>
      <p:ext uri="{BB962C8B-B14F-4D97-AF65-F5344CB8AC3E}">
        <p14:creationId xmlns:p14="http://schemas.microsoft.com/office/powerpoint/2010/main" val="616691129"/>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 Shot 2017-09-06 at 11.44.09 PM.png"/>
          <p:cNvPicPr>
            <a:picLocks noChangeAspect="1"/>
          </p:cNvPicPr>
          <p:nvPr/>
        </p:nvPicPr>
        <p:blipFill>
          <a:blip r:embed="rId3">
            <a:extLst/>
          </a:blip>
          <a:stretch>
            <a:fillRect/>
          </a:stretch>
        </p:blipFill>
        <p:spPr>
          <a:xfrm>
            <a:off x="569656" y="940250"/>
            <a:ext cx="11865488" cy="7873100"/>
          </a:xfrm>
          <a:prstGeom prst="rect">
            <a:avLst/>
          </a:prstGeom>
          <a:ln w="12700">
            <a:miter lim="400000"/>
          </a:ln>
        </p:spPr>
      </p:pic>
      <p:sp>
        <p:nvSpPr>
          <p:cNvPr id="335" name="Shape 335"/>
          <p:cNvSpPr/>
          <p:nvPr/>
        </p:nvSpPr>
        <p:spPr>
          <a:xfrm>
            <a:off x="201752" y="4876800"/>
            <a:ext cx="735807" cy="506983"/>
          </a:xfrm>
          <a:prstGeom prst="rightArrow">
            <a:avLst>
              <a:gd name="adj1" fmla="val 32000"/>
              <a:gd name="adj2" fmla="val 9288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extLst>
      <p:ext uri="{BB962C8B-B14F-4D97-AF65-F5344CB8AC3E}">
        <p14:creationId xmlns:p14="http://schemas.microsoft.com/office/powerpoint/2010/main" val="118506878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Screen Shot 2017-09-06 at 11.46.05 PM.png"/>
          <p:cNvPicPr>
            <a:picLocks noChangeAspect="1"/>
          </p:cNvPicPr>
          <p:nvPr/>
        </p:nvPicPr>
        <p:blipFill>
          <a:blip r:embed="rId3">
            <a:extLst/>
          </a:blip>
          <a:stretch>
            <a:fillRect/>
          </a:stretch>
        </p:blipFill>
        <p:spPr>
          <a:xfrm>
            <a:off x="466670" y="1108912"/>
            <a:ext cx="12071460" cy="7535776"/>
          </a:xfrm>
          <a:prstGeom prst="rect">
            <a:avLst/>
          </a:prstGeom>
          <a:ln w="12700">
            <a:miter lim="400000"/>
          </a:ln>
        </p:spPr>
      </p:pic>
      <p:sp>
        <p:nvSpPr>
          <p:cNvPr id="338" name="Shape 338"/>
          <p:cNvSpPr/>
          <p:nvPr/>
        </p:nvSpPr>
        <p:spPr>
          <a:xfrm>
            <a:off x="72342" y="5996238"/>
            <a:ext cx="679972" cy="478977"/>
          </a:xfrm>
          <a:prstGeom prst="rightArrow">
            <a:avLst>
              <a:gd name="adj1" fmla="val 32000"/>
              <a:gd name="adj2" fmla="val 90856"/>
            </a:avLst>
          </a:prstGeom>
          <a:blipFill>
            <a:blip r:embed="rId4"/>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extLst>
      <p:ext uri="{BB962C8B-B14F-4D97-AF65-F5344CB8AC3E}">
        <p14:creationId xmlns:p14="http://schemas.microsoft.com/office/powerpoint/2010/main" val="4317476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VIVO2012Poster</Template>
  <TotalTime>22533</TotalTime>
  <Words>9808</Words>
  <Application>Microsoft Macintosh PowerPoint</Application>
  <PresentationFormat>Custom</PresentationFormat>
  <Paragraphs>1149</Paragraphs>
  <Slides>124</Slides>
  <Notes>123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124</vt:i4>
      </vt:variant>
    </vt:vector>
  </HeadingPairs>
  <TitlesOfParts>
    <vt:vector size="133" baseType="lpstr">
      <vt:lpstr>Arial</vt:lpstr>
      <vt:lpstr>Consolas</vt:lpstr>
      <vt:lpstr>Courier New</vt:lpstr>
      <vt:lpstr>Helvetica</vt:lpstr>
      <vt:lpstr>Helvetica Light</vt:lpstr>
      <vt:lpstr>Helvetica Neue</vt:lpstr>
      <vt:lpstr>Roboto</vt:lpstr>
      <vt:lpstr>Wingdings</vt:lpstr>
      <vt:lpstr>White</vt:lpstr>
      <vt:lpstr>Computational Skills for Informatics Workshop Series  Galter Health Sciences Library</vt:lpstr>
      <vt:lpstr>Set up (if you haven’t already)</vt:lpstr>
      <vt:lpstr>What we’ll cover in part 1</vt:lpstr>
      <vt:lpstr>Designed for ease of use:</vt:lpstr>
      <vt:lpstr>Designed for power</vt:lpstr>
      <vt:lpstr>Introducing the Shell Why use it?</vt:lpstr>
      <vt:lpstr>Why use the shell?</vt:lpstr>
      <vt:lpstr>PowerPoint Presentation</vt:lpstr>
      <vt:lpstr>PowerPoint Presentation</vt:lpstr>
      <vt:lpstr>PowerPoint Presentation</vt:lpstr>
      <vt:lpstr>“Root”</vt:lpstr>
      <vt:lpstr>PowerPoint Presentation</vt:lpstr>
      <vt:lpstr>PowerPoint Presentation</vt:lpstr>
      <vt:lpstr>Getting Started</vt:lpstr>
      <vt:lpstr>Some commands</vt:lpstr>
      <vt:lpstr>PowerPoint Presentation</vt:lpstr>
      <vt:lpstr>Tab completion</vt:lpstr>
      <vt:lpstr>PowerPoint Presentation</vt:lpstr>
      <vt:lpstr>Navigating Files &amp; Directories</vt:lpstr>
      <vt:lpstr>Navigational shortcuts</vt:lpstr>
      <vt:lpstr>Finding hidden directories and files</vt:lpstr>
      <vt:lpstr>Absolute vs relative paths</vt:lpstr>
      <vt:lpstr>PowerPoint Presentation</vt:lpstr>
      <vt:lpstr>PowerPoint Presentation</vt:lpstr>
      <vt:lpstr>PowerPoint Presentation</vt:lpstr>
      <vt:lpstr>PowerPoint Presentation</vt:lpstr>
      <vt:lpstr>PowerPoint Presentation</vt:lpstr>
      <vt:lpstr>Working With Files &amp; Directories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editor: nano</vt:lpstr>
      <vt:lpstr>text editor: vi/vim</vt:lpstr>
      <vt:lpstr>PowerPoint Presentation</vt:lpstr>
      <vt:lpstr>End of Part 1!!</vt:lpstr>
      <vt:lpstr>Computational Skills for Informatics Workshop Series  Galter Health Sciences Library</vt:lpstr>
      <vt:lpstr>Set up (if you haven’t already)</vt:lpstr>
      <vt:lpstr>PowerPoint Presentation</vt:lpstr>
      <vt:lpstr>PowerPoint Presentation</vt:lpstr>
      <vt:lpstr>Redirection</vt:lpstr>
      <vt:lpstr>Searching within a file (without opening it)</vt:lpstr>
      <vt:lpstr>PowerPoint Presentation</vt:lpstr>
      <vt:lpstr>PowerPoint Presentation</vt:lpstr>
      <vt:lpstr>PowerPoint Presentation</vt:lpstr>
      <vt:lpstr>PowerPoint Presentation</vt:lpstr>
      <vt:lpstr>Echo and append redirect</vt:lpstr>
      <vt:lpstr>PowerPoint Presentation</vt:lpstr>
      <vt:lpstr>PowerPoint Presentation</vt:lpstr>
      <vt:lpstr>Pipes &amp; Filters</vt:lpstr>
      <vt:lpstr>PowerPoint Presentation</vt:lpstr>
      <vt:lpstr>PowerPoint Presentation</vt:lpstr>
      <vt:lpstr>PowerPoint Presentation</vt:lpstr>
      <vt:lpstr>PowerPoint Presentation</vt:lpstr>
      <vt:lpstr>PowerPoint Presentation</vt:lpstr>
      <vt:lpstr>PowerPoint Presentation</vt:lpstr>
      <vt:lpstr>More filters : cut</vt:lpstr>
      <vt:lpstr>More filters: uniq</vt:lpstr>
      <vt:lpstr>PowerPoint Presentation</vt:lpstr>
      <vt:lpstr>For Loops</vt:lpstr>
      <vt:lpstr>What loops do</vt:lpstr>
      <vt:lpstr>The formula of a loop</vt:lpstr>
      <vt:lpstr>The formula of a loop</vt:lpstr>
      <vt:lpstr>PowerPoint Presentation</vt:lpstr>
      <vt:lpstr>Best Practices for File and Directory Names</vt:lpstr>
      <vt:lpstr>PowerPoint Presentation</vt:lpstr>
      <vt:lpstr>Using a loop to write to a file</vt:lpstr>
      <vt:lpstr>Using a loop to write to a file</vt:lpstr>
      <vt:lpstr>PowerPoint Presentation</vt:lpstr>
      <vt:lpstr>PowerPoint Presentation</vt:lpstr>
      <vt:lpstr>PowerPoint Presentation</vt:lpstr>
      <vt:lpstr>PowerPoint Presentation</vt:lpstr>
      <vt:lpstr>Using basename in for loops</vt:lpstr>
      <vt:lpstr>Using basename in for loops</vt:lpstr>
      <vt:lpstr>PowerPoint Presentation</vt:lpstr>
      <vt:lpstr>Shell Scripts</vt:lpstr>
      <vt:lpstr>text editor: nano</vt:lpstr>
      <vt:lpstr>text editor: vi/vim</vt:lpstr>
      <vt:lpstr>text editor: vi/vim</vt:lpstr>
      <vt:lpstr>Running the script in the shell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sed</vt:lpstr>
      <vt:lpstr>PowerPoint Presentation</vt:lpstr>
      <vt:lpstr>awk</vt:lpstr>
      <vt:lpstr>PowerPoint Presentation</vt:lpstr>
      <vt:lpstr>PowerPoint Presentation</vt:lpstr>
      <vt:lpstr>PowerPoint Presentation</vt:lpstr>
      <vt:lpstr>Another awk example</vt:lpstr>
      <vt:lpstr>Want to learn (much) more?</vt:lpstr>
      <vt:lpstr>Computational Skills for Informatics Workshop Series  Galter Health Sciences Library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Skills for Informatics Workshop Series  Galter Health Sciences Library</dc:title>
  <cp:lastModifiedBy>Matt Carson</cp:lastModifiedBy>
  <cp:revision>247</cp:revision>
  <cp:lastPrinted>2020-02-27T15:13:09Z</cp:lastPrinted>
  <dcterms:modified xsi:type="dcterms:W3CDTF">2020-02-27T22:13:30Z</dcterms:modified>
</cp:coreProperties>
</file>